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 id="2147483668" r:id="rId4"/>
    <p:sldMasterId id="2147483670" r:id="rId5"/>
    <p:sldMasterId id="2147483672" r:id="rId6"/>
  </p:sldMasterIdLst>
  <p:sldIdLst>
    <p:sldId id="257" r:id="rId7"/>
    <p:sldId id="273" r:id="rId8"/>
    <p:sldId id="272" r:id="rId9"/>
    <p:sldId id="258" r:id="rId10"/>
    <p:sldId id="264" r:id="rId11"/>
    <p:sldId id="269" r:id="rId12"/>
    <p:sldId id="270" r:id="rId13"/>
    <p:sldId id="267" r:id="rId14"/>
    <p:sldId id="265" r:id="rId15"/>
    <p:sldId id="268" r:id="rId16"/>
    <p:sldId id="266" r:id="rId17"/>
    <p:sldId id="274" r:id="rId18"/>
    <p:sldId id="260" r:id="rId19"/>
    <p:sldId id="271" r:id="rId20"/>
    <p:sldId id="262" r:id="rId21"/>
    <p:sldId id="263" r:id="rId22"/>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5FCF"/>
    <a:srgbClr val="8439BD"/>
    <a:srgbClr val="6CA644"/>
    <a:srgbClr val="62983E"/>
    <a:srgbClr val="FF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10" autoAdjust="0"/>
  </p:normalViewPr>
  <p:slideViewPr>
    <p:cSldViewPr>
      <p:cViewPr varScale="1">
        <p:scale>
          <a:sx n="95" d="100"/>
          <a:sy n="95" d="100"/>
        </p:scale>
        <p:origin x="66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4401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4401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4401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4401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4401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44013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308"/>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3"/>
          </p:nvPr>
        </p:nvSpPr>
        <p:spPr>
          <a:xfrm>
            <a:off x="3028950" y="4767308"/>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Slide Number Placeholder 5"/>
          <p:cNvSpPr>
            <a:spLocks noGrp="1"/>
          </p:cNvSpPr>
          <p:nvPr>
            <p:ph type="sldNum" sz="quarter" idx="4"/>
          </p:nvPr>
        </p:nvSpPr>
        <p:spPr>
          <a:xfrm>
            <a:off x="6457951" y="4767308"/>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58625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306"/>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3"/>
          </p:nvPr>
        </p:nvSpPr>
        <p:spPr>
          <a:xfrm>
            <a:off x="3028950" y="4767306"/>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Slide Number Placeholder 5"/>
          <p:cNvSpPr>
            <a:spLocks noGrp="1"/>
          </p:cNvSpPr>
          <p:nvPr>
            <p:ph type="sldNum" sz="quarter" idx="4"/>
          </p:nvPr>
        </p:nvSpPr>
        <p:spPr>
          <a:xfrm>
            <a:off x="6457951" y="4767306"/>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586252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99"/>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3"/>
          </p:nvPr>
        </p:nvSpPr>
        <p:spPr>
          <a:xfrm>
            <a:off x="3028950" y="4767299"/>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Slide Number Placeholder 5"/>
          <p:cNvSpPr>
            <a:spLocks noGrp="1"/>
          </p:cNvSpPr>
          <p:nvPr>
            <p:ph type="sldNum" sz="quarter" idx="4"/>
          </p:nvPr>
        </p:nvSpPr>
        <p:spPr>
          <a:xfrm>
            <a:off x="6457951" y="4767299"/>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586252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93"/>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3"/>
          </p:nvPr>
        </p:nvSpPr>
        <p:spPr>
          <a:xfrm>
            <a:off x="3028950" y="4767293"/>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Slide Number Placeholder 5"/>
          <p:cNvSpPr>
            <a:spLocks noGrp="1"/>
          </p:cNvSpPr>
          <p:nvPr>
            <p:ph type="sldNum" sz="quarter" idx="4"/>
          </p:nvPr>
        </p:nvSpPr>
        <p:spPr>
          <a:xfrm>
            <a:off x="6457951" y="4767293"/>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5862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85"/>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3"/>
          </p:nvPr>
        </p:nvSpPr>
        <p:spPr>
          <a:xfrm>
            <a:off x="3028950" y="4767285"/>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Slide Number Placeholder 5"/>
          <p:cNvSpPr>
            <a:spLocks noGrp="1"/>
          </p:cNvSpPr>
          <p:nvPr>
            <p:ph type="sldNum" sz="quarter" idx="4"/>
          </p:nvPr>
        </p:nvSpPr>
        <p:spPr>
          <a:xfrm>
            <a:off x="6457951" y="4767285"/>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586252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76"/>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415414-9C2B-416D-8C32-2CDC8CEB9E66}" type="datetimeFigureOut">
              <a:rPr lang="es-AR" smtClean="0">
                <a:solidFill>
                  <a:prstClr val="black">
                    <a:tint val="75000"/>
                  </a:prstClr>
                </a:solidFill>
              </a:rPr>
              <a:pPr/>
              <a:t>19/6/2023</a:t>
            </a:fld>
            <a:endParaRPr lang="es-AR">
              <a:solidFill>
                <a:prstClr val="black">
                  <a:tint val="75000"/>
                </a:prstClr>
              </a:solidFill>
            </a:endParaRPr>
          </a:p>
        </p:txBody>
      </p:sp>
      <p:sp>
        <p:nvSpPr>
          <p:cNvPr id="5" name="Footer Placeholder 4"/>
          <p:cNvSpPr>
            <a:spLocks noGrp="1"/>
          </p:cNvSpPr>
          <p:nvPr>
            <p:ph type="ftr" sz="quarter" idx="3"/>
          </p:nvPr>
        </p:nvSpPr>
        <p:spPr>
          <a:xfrm>
            <a:off x="3028950" y="4767276"/>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Slide Number Placeholder 5"/>
          <p:cNvSpPr>
            <a:spLocks noGrp="1"/>
          </p:cNvSpPr>
          <p:nvPr>
            <p:ph type="sldNum" sz="quarter" idx="4"/>
          </p:nvPr>
        </p:nvSpPr>
        <p:spPr>
          <a:xfrm>
            <a:off x="6457951" y="4767276"/>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2BF1AF-5D9C-4CFF-B827-2F59011257C4}"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586252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2.jpeg"/><Relationship Id="rId7" Type="http://schemas.openxmlformats.org/officeDocument/2006/relationships/image" Target="../media/image11.jpeg"/><Relationship Id="rId12" Type="http://schemas.openxmlformats.org/officeDocument/2006/relationships/image" Target="../media/image7.jpeg"/><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4.jpeg"/><Relationship Id="rId5" Type="http://schemas.openxmlformats.org/officeDocument/2006/relationships/image" Target="../media/image44.jpeg"/><Relationship Id="rId10" Type="http://schemas.openxmlformats.org/officeDocument/2006/relationships/image" Target="../media/image3.jpeg"/><Relationship Id="rId4" Type="http://schemas.openxmlformats.org/officeDocument/2006/relationships/image" Target="../media/image43.jpe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9.jpeg"/><Relationship Id="rId7" Type="http://schemas.openxmlformats.org/officeDocument/2006/relationships/image" Target="../media/image12.png"/><Relationship Id="rId2" Type="http://schemas.openxmlformats.org/officeDocument/2006/relationships/image" Target="../media/image48.jpe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7.jpeg"/><Relationship Id="rId5" Type="http://schemas.openxmlformats.org/officeDocument/2006/relationships/image" Target="../media/image21.png"/><Relationship Id="rId10" Type="http://schemas.openxmlformats.org/officeDocument/2006/relationships/image" Target="../media/image4.jpeg"/><Relationship Id="rId4" Type="http://schemas.openxmlformats.org/officeDocument/2006/relationships/image" Target="../media/image50.jpe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1.jpeg"/><Relationship Id="rId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2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1.jpeg"/><Relationship Id="rId7"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7.jpeg"/><Relationship Id="rId7" Type="http://schemas.openxmlformats.org/officeDocument/2006/relationships/image" Target="../media/image11.jpeg"/><Relationship Id="rId12"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4.jpeg"/><Relationship Id="rId5" Type="http://schemas.openxmlformats.org/officeDocument/2006/relationships/image" Target="../media/image29.jpeg"/><Relationship Id="rId10" Type="http://schemas.openxmlformats.org/officeDocument/2006/relationships/image" Target="../media/image3.jpeg"/><Relationship Id="rId4" Type="http://schemas.openxmlformats.org/officeDocument/2006/relationships/image" Target="../media/image28.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1.jpeg"/><Relationship Id="rId7"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2.png"/><Relationship Id="rId5" Type="http://schemas.openxmlformats.org/officeDocument/2006/relationships/image" Target="../media/image33.png"/><Relationship Id="rId10" Type="http://schemas.openxmlformats.org/officeDocument/2006/relationships/image" Target="../media/image12.png"/><Relationship Id="rId4" Type="http://schemas.openxmlformats.org/officeDocument/2006/relationships/image" Target="../media/image32.png"/><Relationship Id="rId9" Type="http://schemas.openxmlformats.org/officeDocument/2006/relationships/image" Target="../media/image11.jpeg"/><Relationship Id="rId1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png"/><Relationship Id="rId7"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7.jpeg"/><Relationship Id="rId5" Type="http://schemas.openxmlformats.org/officeDocument/2006/relationships/image" Target="../media/image21.png"/><Relationship Id="rId10" Type="http://schemas.openxmlformats.org/officeDocument/2006/relationships/image" Target="../media/image4.jpeg"/><Relationship Id="rId4" Type="http://schemas.openxmlformats.org/officeDocument/2006/relationships/image" Target="../media/image38.pn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8000" b="-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D0E77D-BEC9-E369-E00B-1F74D86128F1}"/>
              </a:ext>
            </a:extLst>
          </p:cNvPr>
          <p:cNvSpPr txBox="1"/>
          <p:nvPr/>
        </p:nvSpPr>
        <p:spPr>
          <a:xfrm>
            <a:off x="71201" y="4097852"/>
            <a:ext cx="8740892" cy="1080296"/>
          </a:xfrm>
          <a:prstGeom prst="rect">
            <a:avLst/>
          </a:prstGeom>
          <a:noFill/>
        </p:spPr>
        <p:txBody>
          <a:bodyPr wrap="square">
            <a:spAutoFit/>
          </a:bodyPr>
          <a:lstStyle/>
          <a:p>
            <a:pPr marL="457200" algn="ctr">
              <a:lnSpc>
                <a:spcPct val="107000"/>
              </a:lnSpc>
              <a:spcAft>
                <a:spcPts val="800"/>
              </a:spcAft>
            </a:pPr>
            <a:r>
              <a:rPr lang="es-AR"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We are committed to a development that satisfies the needs of the current generation, without compromising the needs and resources of future generations”</a:t>
            </a:r>
            <a:endParaRPr lang="en-US" sz="105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6193D009-74B4-F9F5-BF59-CB50DD65E9F4}"/>
              </a:ext>
            </a:extLst>
          </p:cNvPr>
          <p:cNvSpPr txBox="1"/>
          <p:nvPr/>
        </p:nvSpPr>
        <p:spPr>
          <a:xfrm>
            <a:off x="-79772" y="1051067"/>
            <a:ext cx="9145016" cy="1080296"/>
          </a:xfrm>
          <a:prstGeom prst="rect">
            <a:avLst/>
          </a:prstGeom>
          <a:noFill/>
        </p:spPr>
        <p:txBody>
          <a:bodyPr wrap="square">
            <a:spAutoFit/>
          </a:bodyPr>
          <a:lstStyle/>
          <a:p>
            <a:pPr marL="457200" algn="ctr">
              <a:lnSpc>
                <a:spcPct val="107000"/>
              </a:lnSpc>
              <a:spcAft>
                <a:spcPts val="800"/>
              </a:spcAft>
            </a:pP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2021, </a:t>
            </a:r>
            <a:r>
              <a:rPr lang="en-US" sz="2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Consorcio</a:t>
            </a: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 </a:t>
            </a:r>
            <a:r>
              <a:rPr lang="en-US" sz="2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Gestión</a:t>
            </a: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del Puerto Dock </a:t>
            </a:r>
            <a:r>
              <a:rPr lang="en-US" sz="2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Sud</a:t>
            </a: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(CGPDS) became the first port in Argentina and in the region to be certified for the SDGs as a port authority through </a:t>
            </a:r>
            <a:r>
              <a:rPr lang="en-US" sz="2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Cifal</a:t>
            </a: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Argentina (UNITAR - UN).  </a:t>
            </a:r>
            <a:endParaRPr lang="en-US" sz="105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54510148-2FB5-57AF-8306-AF8D4A03183D}"/>
              </a:ext>
            </a:extLst>
          </p:cNvPr>
          <p:cNvSpPr txBox="1"/>
          <p:nvPr/>
        </p:nvSpPr>
        <p:spPr>
          <a:xfrm>
            <a:off x="-252536" y="2067694"/>
            <a:ext cx="9253536" cy="2046714"/>
          </a:xfrm>
          <a:prstGeom prst="rect">
            <a:avLst/>
          </a:prstGeom>
          <a:noFill/>
        </p:spPr>
        <p:txBody>
          <a:bodyPr wrap="square">
            <a:spAutoFit/>
          </a:bodyPr>
          <a:lstStyle/>
          <a:p>
            <a:pPr marL="457200" algn="ctr">
              <a:lnSpc>
                <a:spcPct val="107000"/>
              </a:lnSpc>
              <a:spcAft>
                <a:spcPts val="800"/>
              </a:spcAft>
            </a:pPr>
            <a:r>
              <a:rPr lang="en-US"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We certified for SDG #5, 6, 7, 9, 12, 13, 16 and 17 (in 2022). </a:t>
            </a:r>
          </a:p>
          <a:p>
            <a:pPr marL="457200" algn="ctr">
              <a:lnSpc>
                <a:spcPct val="107000"/>
              </a:lnSpc>
              <a:spcAft>
                <a:spcPts val="800"/>
              </a:spcAft>
            </a:pPr>
            <a:endPar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endParaRPr lang="es-MX"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As part of SDG 7 we implemented the installation of solar water heaters made from recyclable waste. We present that Project in this document.</a:t>
            </a:r>
            <a:endParaRPr lang="en-US" sz="105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5982322B-6E24-010E-FDBB-12702A1809F1}"/>
              </a:ext>
            </a:extLst>
          </p:cNvPr>
          <p:cNvPicPr>
            <a:picLocks noChangeAspect="1"/>
          </p:cNvPicPr>
          <p:nvPr/>
        </p:nvPicPr>
        <p:blipFill>
          <a:blip r:embed="rId3"/>
          <a:stretch>
            <a:fillRect/>
          </a:stretch>
        </p:blipFill>
        <p:spPr>
          <a:xfrm>
            <a:off x="2846126" y="2517291"/>
            <a:ext cx="695005" cy="695004"/>
          </a:xfrm>
          <a:prstGeom prst="rect">
            <a:avLst/>
          </a:prstGeom>
        </p:spPr>
      </p:pic>
      <p:pic>
        <p:nvPicPr>
          <p:cNvPr id="18" name="4 Imagen">
            <a:extLst>
              <a:ext uri="{FF2B5EF4-FFF2-40B4-BE49-F238E27FC236}">
                <a16:creationId xmlns:a16="http://schemas.microsoft.com/office/drawing/2014/main" id="{3056AED6-BEA9-AA60-98CE-1FB4DEA5A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0924" y="2519280"/>
            <a:ext cx="694800" cy="694800"/>
          </a:xfrm>
          <a:prstGeom prst="rect">
            <a:avLst/>
          </a:prstGeom>
        </p:spPr>
      </p:pic>
      <p:pic>
        <p:nvPicPr>
          <p:cNvPr id="19" name="5 Imagen">
            <a:extLst>
              <a:ext uri="{FF2B5EF4-FFF2-40B4-BE49-F238E27FC236}">
                <a16:creationId xmlns:a16="http://schemas.microsoft.com/office/drawing/2014/main" id="{7E686E87-A8C0-5E4A-881A-C821403C4D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2882" y="2519280"/>
            <a:ext cx="694800" cy="694800"/>
          </a:xfrm>
          <a:prstGeom prst="rect">
            <a:avLst/>
          </a:prstGeom>
        </p:spPr>
      </p:pic>
      <p:pic>
        <p:nvPicPr>
          <p:cNvPr id="20" name="Imagen 19">
            <a:extLst>
              <a:ext uri="{FF2B5EF4-FFF2-40B4-BE49-F238E27FC236}">
                <a16:creationId xmlns:a16="http://schemas.microsoft.com/office/drawing/2014/main" id="{D4A94485-0C36-2A81-CD4F-B34061867EF4}"/>
              </a:ext>
            </a:extLst>
          </p:cNvPr>
          <p:cNvPicPr>
            <a:picLocks noChangeAspect="1"/>
          </p:cNvPicPr>
          <p:nvPr/>
        </p:nvPicPr>
        <p:blipFill>
          <a:blip r:embed="rId6"/>
          <a:stretch>
            <a:fillRect/>
          </a:stretch>
        </p:blipFill>
        <p:spPr>
          <a:xfrm>
            <a:off x="3759385" y="2525022"/>
            <a:ext cx="694800" cy="694800"/>
          </a:xfrm>
          <a:prstGeom prst="rect">
            <a:avLst/>
          </a:prstGeom>
        </p:spPr>
      </p:pic>
      <p:pic>
        <p:nvPicPr>
          <p:cNvPr id="22" name="Imagen 21">
            <a:extLst>
              <a:ext uri="{FF2B5EF4-FFF2-40B4-BE49-F238E27FC236}">
                <a16:creationId xmlns:a16="http://schemas.microsoft.com/office/drawing/2014/main" id="{2A060B14-E610-521B-734C-B9B1D4E882EC}"/>
              </a:ext>
            </a:extLst>
          </p:cNvPr>
          <p:cNvPicPr>
            <a:picLocks noChangeAspect="1"/>
          </p:cNvPicPr>
          <p:nvPr/>
        </p:nvPicPr>
        <p:blipFill>
          <a:blip r:embed="rId7"/>
          <a:stretch>
            <a:fillRect/>
          </a:stretch>
        </p:blipFill>
        <p:spPr>
          <a:xfrm>
            <a:off x="1043608" y="2519178"/>
            <a:ext cx="694800" cy="694800"/>
          </a:xfrm>
          <a:prstGeom prst="rect">
            <a:avLst/>
          </a:prstGeom>
        </p:spPr>
      </p:pic>
      <p:pic>
        <p:nvPicPr>
          <p:cNvPr id="23" name="40 Imagen">
            <a:extLst>
              <a:ext uri="{FF2B5EF4-FFF2-40B4-BE49-F238E27FC236}">
                <a16:creationId xmlns:a16="http://schemas.microsoft.com/office/drawing/2014/main" id="{35B7C5FE-7A68-8194-8640-B3C113132F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1903" y="2517291"/>
            <a:ext cx="694800" cy="694800"/>
          </a:xfrm>
          <a:prstGeom prst="rect">
            <a:avLst/>
          </a:prstGeom>
        </p:spPr>
      </p:pic>
      <p:pic>
        <p:nvPicPr>
          <p:cNvPr id="25" name="Imagen 24">
            <a:extLst>
              <a:ext uri="{FF2B5EF4-FFF2-40B4-BE49-F238E27FC236}">
                <a16:creationId xmlns:a16="http://schemas.microsoft.com/office/drawing/2014/main" id="{C7B955FA-AD4E-B3B7-2C97-7F190798435D}"/>
              </a:ext>
            </a:extLst>
          </p:cNvPr>
          <p:cNvPicPr>
            <a:picLocks noChangeAspect="1"/>
          </p:cNvPicPr>
          <p:nvPr/>
        </p:nvPicPr>
        <p:blipFill>
          <a:blip r:embed="rId9"/>
          <a:stretch>
            <a:fillRect/>
          </a:stretch>
        </p:blipFill>
        <p:spPr>
          <a:xfrm>
            <a:off x="1956867" y="2517291"/>
            <a:ext cx="694800" cy="694800"/>
          </a:xfrm>
          <a:prstGeom prst="rect">
            <a:avLst/>
          </a:prstGeom>
        </p:spPr>
      </p:pic>
      <p:pic>
        <p:nvPicPr>
          <p:cNvPr id="30" name="Imagen 29">
            <a:extLst>
              <a:ext uri="{FF2B5EF4-FFF2-40B4-BE49-F238E27FC236}">
                <a16:creationId xmlns:a16="http://schemas.microsoft.com/office/drawing/2014/main" id="{197CED31-D5E7-760F-F1BE-134F17E42BF9}"/>
              </a:ext>
            </a:extLst>
          </p:cNvPr>
          <p:cNvPicPr>
            <a:picLocks noChangeAspect="1"/>
          </p:cNvPicPr>
          <p:nvPr/>
        </p:nvPicPr>
        <p:blipFill>
          <a:blip r:embed="rId10"/>
          <a:stretch>
            <a:fillRect/>
          </a:stretch>
        </p:blipFill>
        <p:spPr>
          <a:xfrm>
            <a:off x="7343861" y="2517291"/>
            <a:ext cx="698469" cy="701996"/>
          </a:xfrm>
          <a:prstGeom prst="rect">
            <a:avLst/>
          </a:prstGeom>
          <a:ln>
            <a:noFill/>
          </a:ln>
          <a:effectLst/>
        </p:spPr>
      </p:pic>
      <p:pic>
        <p:nvPicPr>
          <p:cNvPr id="31" name="41 Imagen">
            <a:extLst>
              <a:ext uri="{FF2B5EF4-FFF2-40B4-BE49-F238E27FC236}">
                <a16:creationId xmlns:a16="http://schemas.microsoft.com/office/drawing/2014/main" id="{9C8FAF05-3464-AE8F-B017-62344F52B1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49177" y="303497"/>
            <a:ext cx="5487119" cy="508067"/>
          </a:xfrm>
          <a:prstGeom prst="rect">
            <a:avLst/>
          </a:prstGeom>
        </p:spPr>
      </p:pic>
      <p:pic>
        <p:nvPicPr>
          <p:cNvPr id="34" name="Imagen 4" descr="Interfaz de usuario gráfica, Texto, Aplicación, Chat o mensaje de texto&#10;&#10;Descripción generada automáticamente">
            <a:extLst>
              <a:ext uri="{FF2B5EF4-FFF2-40B4-BE49-F238E27FC236}">
                <a16:creationId xmlns:a16="http://schemas.microsoft.com/office/drawing/2014/main" id="{517DAABD-C34B-3A97-D4A2-F4546DA16AC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58838" y="143178"/>
            <a:ext cx="617618" cy="874270"/>
          </a:xfrm>
          <a:prstGeom prst="rect">
            <a:avLst/>
          </a:prstGeom>
        </p:spPr>
      </p:pic>
      <p:pic>
        <p:nvPicPr>
          <p:cNvPr id="35" name="Imagen 5">
            <a:extLst>
              <a:ext uri="{FF2B5EF4-FFF2-40B4-BE49-F238E27FC236}">
                <a16:creationId xmlns:a16="http://schemas.microsoft.com/office/drawing/2014/main" id="{AE0CE1D0-DF82-CB33-DCE5-091FCD4EB1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1245" y="178011"/>
            <a:ext cx="749746" cy="804605"/>
          </a:xfrm>
          <a:prstGeom prst="rect">
            <a:avLst/>
          </a:prstGeom>
        </p:spPr>
      </p:pic>
    </p:spTree>
    <p:extLst>
      <p:ext uri="{BB962C8B-B14F-4D97-AF65-F5344CB8AC3E}">
        <p14:creationId xmlns:p14="http://schemas.microsoft.com/office/powerpoint/2010/main" val="46196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35198" y="1059582"/>
            <a:ext cx="8801298" cy="919401"/>
          </a:xfrm>
          <a:prstGeom prst="roundRect">
            <a:avLst/>
          </a:prstGeom>
          <a:solidFill>
            <a:schemeClr val="bg2">
              <a:lumMod val="75000"/>
            </a:schemeClr>
          </a:solidFill>
        </p:spPr>
        <p:txBody>
          <a:bodyPr wrap="square">
            <a:spAutoFit/>
          </a:bodyPr>
          <a:lstStyle/>
          <a:p>
            <a:pPr algn="just"/>
            <a:r>
              <a:rPr lang="en-US" sz="1600" dirty="0"/>
              <a:t>Put two layers of Tetra </a:t>
            </a:r>
            <a:r>
              <a:rPr lang="en-US" sz="1600" dirty="0" err="1"/>
              <a:t>Brik</a:t>
            </a:r>
            <a:r>
              <a:rPr lang="en-US" sz="1600" dirty="0"/>
              <a:t> sheets on the Styrofoam board. Place six aluminum cans painted black on the Styrofoam. Then the PVC tube is added and hooked to each can using a seal. </a:t>
            </a:r>
          </a:p>
          <a:p>
            <a:pPr algn="just"/>
            <a:endParaRPr lang="en-US" sz="1600" dirty="0"/>
          </a:p>
        </p:txBody>
      </p:sp>
      <p:sp>
        <p:nvSpPr>
          <p:cNvPr id="5" name="4 Rectángulo redondeado"/>
          <p:cNvSpPr/>
          <p:nvPr/>
        </p:nvSpPr>
        <p:spPr>
          <a:xfrm>
            <a:off x="5272712" y="2427734"/>
            <a:ext cx="3547152" cy="2009061"/>
          </a:xfrm>
          <a:prstGeom prst="roundRect">
            <a:avLst/>
          </a:prstGeom>
          <a:solidFill>
            <a:schemeClr val="bg2">
              <a:lumMod val="75000"/>
            </a:schemeClr>
          </a:solidFill>
        </p:spPr>
        <p:txBody>
          <a:bodyPr wrap="square">
            <a:spAutoFit/>
          </a:bodyPr>
          <a:lstStyle/>
          <a:p>
            <a:pPr algn="just"/>
            <a:r>
              <a:rPr lang="en-US" sz="1600" dirty="0"/>
              <a:t>Place 1.5 liter bottles and then 2.25 liter bottles on the absorbing flaps. The bottles must be placed female side down and male side up. Two equal modules are then assembled comprising 6 rows each. They are joined to form a 12 row grill. </a:t>
            </a:r>
          </a:p>
        </p:txBody>
      </p:sp>
      <p:sp>
        <p:nvSpPr>
          <p:cNvPr id="35" name="34 CuadroTexto"/>
          <p:cNvSpPr txBox="1"/>
          <p:nvPr/>
        </p:nvSpPr>
        <p:spPr>
          <a:xfrm>
            <a:off x="157734" y="4401424"/>
            <a:ext cx="4486274" cy="584775"/>
          </a:xfrm>
          <a:prstGeom prst="rect">
            <a:avLst/>
          </a:prstGeom>
          <a:noFill/>
          <a:ln>
            <a:solidFill>
              <a:schemeClr val="tx1"/>
            </a:solidFill>
          </a:ln>
        </p:spPr>
        <p:txBody>
          <a:bodyPr wrap="square" rtlCol="0">
            <a:spAutoFit/>
          </a:bodyPr>
          <a:lstStyle/>
          <a:p>
            <a:pPr algn="ctr"/>
            <a:r>
              <a:rPr lang="en-US" sz="1600" dirty="0"/>
              <a:t>Place 15 clockwise turns  of Teflon tape on the tubes before screwing them to the manifold</a:t>
            </a:r>
            <a:r>
              <a:rPr lang="es-MX" sz="1600" dirty="0"/>
              <a:t>. </a:t>
            </a:r>
            <a:endParaRPr lang="es-AR" sz="1600" dirty="0"/>
          </a:p>
        </p:txBody>
      </p:sp>
      <p:sp>
        <p:nvSpPr>
          <p:cNvPr id="36" name="35 CuadroTexto"/>
          <p:cNvSpPr txBox="1"/>
          <p:nvPr/>
        </p:nvSpPr>
        <p:spPr>
          <a:xfrm>
            <a:off x="131095" y="3897370"/>
            <a:ext cx="673632" cy="307777"/>
          </a:xfrm>
          <a:prstGeom prst="rect">
            <a:avLst/>
          </a:prstGeom>
          <a:noFill/>
        </p:spPr>
        <p:txBody>
          <a:bodyPr wrap="square" rtlCol="0">
            <a:spAutoFit/>
          </a:bodyPr>
          <a:lstStyle/>
          <a:p>
            <a:r>
              <a:rPr lang="es-MX" sz="1400" dirty="0"/>
              <a:t>(X12)</a:t>
            </a:r>
            <a:endParaRPr lang="es-AR" sz="1400"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25" y="2291999"/>
            <a:ext cx="3586995" cy="2080103"/>
          </a:xfrm>
          <a:prstGeom prst="rect">
            <a:avLst/>
          </a:prstGeom>
        </p:spPr>
      </p:pic>
      <p:sp>
        <p:nvSpPr>
          <p:cNvPr id="37" name="36 Flecha arriba"/>
          <p:cNvSpPr/>
          <p:nvPr/>
        </p:nvSpPr>
        <p:spPr>
          <a:xfrm rot="10800000">
            <a:off x="2091090" y="2030652"/>
            <a:ext cx="568454" cy="397081"/>
          </a:xfrm>
          <a:prstGeom prst="up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37 Flecha arriba"/>
          <p:cNvSpPr/>
          <p:nvPr/>
        </p:nvSpPr>
        <p:spPr>
          <a:xfrm rot="5400000">
            <a:off x="4653684" y="3498178"/>
            <a:ext cx="426341" cy="445693"/>
          </a:xfrm>
          <a:prstGeom prst="up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5" name="14 Grupo"/>
          <p:cNvGrpSpPr/>
          <p:nvPr/>
        </p:nvGrpSpPr>
        <p:grpSpPr>
          <a:xfrm>
            <a:off x="2635590" y="178237"/>
            <a:ext cx="3872820" cy="695006"/>
            <a:chOff x="3660648" y="536256"/>
            <a:chExt cx="5184604" cy="926672"/>
          </a:xfrm>
        </p:grpSpPr>
        <p:pic>
          <p:nvPicPr>
            <p:cNvPr id="16" name="Imagen 1">
              <a:extLst>
                <a:ext uri="{FF2B5EF4-FFF2-40B4-BE49-F238E27FC236}">
                  <a16:creationId xmlns:a16="http://schemas.microsoft.com/office/drawing/2014/main" id="{5DE5F7CF-41E8-E545-4C24-B5E6ECC003A9}"/>
                </a:ext>
              </a:extLst>
            </p:cNvPr>
            <p:cNvPicPr>
              <a:picLocks noChangeAspect="1"/>
            </p:cNvPicPr>
            <p:nvPr/>
          </p:nvPicPr>
          <p:blipFill>
            <a:blip r:embed="rId3"/>
            <a:stretch>
              <a:fillRect/>
            </a:stretch>
          </p:blipFill>
          <p:spPr>
            <a:xfrm>
              <a:off x="3660648" y="536256"/>
              <a:ext cx="5184604" cy="926672"/>
            </a:xfrm>
            <a:prstGeom prst="rect">
              <a:avLst/>
            </a:prstGeom>
          </p:spPr>
        </p:pic>
        <p:sp>
          <p:nvSpPr>
            <p:cNvPr id="17" name="CuadroTexto 8">
              <a:extLst>
                <a:ext uri="{FF2B5EF4-FFF2-40B4-BE49-F238E27FC236}">
                  <a16:creationId xmlns:a16="http://schemas.microsoft.com/office/drawing/2014/main" id="{0965CC14-05CD-D906-953D-277A3ACEF673}"/>
                </a:ext>
              </a:extLst>
            </p:cNvPr>
            <p:cNvSpPr txBox="1"/>
            <p:nvPr/>
          </p:nvSpPr>
          <p:spPr>
            <a:xfrm>
              <a:off x="4135921" y="691816"/>
              <a:ext cx="4237789" cy="615552"/>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Assembly</a:t>
              </a:r>
            </a:p>
          </p:txBody>
        </p:sp>
      </p:grpSp>
      <p:pic>
        <p:nvPicPr>
          <p:cNvPr id="22"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23" name="Imagen 5">
            <a:extLst>
              <a:ext uri="{FF2B5EF4-FFF2-40B4-BE49-F238E27FC236}">
                <a16:creationId xmlns:a16="http://schemas.microsoft.com/office/drawing/2014/main" id="{ACFF816F-4D15-062E-D5F2-008DE3055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25" name="Imagen 3">
            <a:extLst>
              <a:ext uri="{FF2B5EF4-FFF2-40B4-BE49-F238E27FC236}">
                <a16:creationId xmlns:a16="http://schemas.microsoft.com/office/drawing/2014/main" id="{83E242F8-DCAE-0C6D-AD14-46177B95489B}"/>
              </a:ext>
            </a:extLst>
          </p:cNvPr>
          <p:cNvPicPr>
            <a:picLocks noChangeAspect="1"/>
          </p:cNvPicPr>
          <p:nvPr/>
        </p:nvPicPr>
        <p:blipFill>
          <a:blip r:embed="rId6"/>
          <a:stretch>
            <a:fillRect/>
          </a:stretch>
        </p:blipFill>
        <p:spPr>
          <a:xfrm>
            <a:off x="924667" y="232811"/>
            <a:ext cx="695005" cy="695004"/>
          </a:xfrm>
          <a:prstGeom prst="rect">
            <a:avLst/>
          </a:prstGeom>
        </p:spPr>
      </p:pic>
      <p:pic>
        <p:nvPicPr>
          <p:cNvPr id="26" name="2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27" name="2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28" name="40 Imagen">
            <a:extLst>
              <a:ext uri="{FF2B5EF4-FFF2-40B4-BE49-F238E27FC236}">
                <a16:creationId xmlns:a16="http://schemas.microsoft.com/office/drawing/2014/main" id="{35B7C5FE-7A68-8194-8640-B3C113132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Tree>
    <p:extLst>
      <p:ext uri="{BB962C8B-B14F-4D97-AF65-F5344CB8AC3E}">
        <p14:creationId xmlns:p14="http://schemas.microsoft.com/office/powerpoint/2010/main" val="134364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73215" y="4274785"/>
            <a:ext cx="8810033" cy="578882"/>
          </a:xfrm>
          <a:prstGeom prst="roundRect">
            <a:avLst/>
          </a:prstGeom>
          <a:solidFill>
            <a:schemeClr val="bg2">
              <a:lumMod val="75000"/>
            </a:schemeClr>
          </a:solidFill>
        </p:spPr>
        <p:txBody>
          <a:bodyPr wrap="square">
            <a:spAutoFit/>
          </a:bodyPr>
          <a:lstStyle/>
          <a:p>
            <a:r>
              <a:rPr lang="en-US" sz="1400" dirty="0"/>
              <a:t>Once the general structure is completed, it is installed on the roof of the house. The membrane-covered canisters are placed on a previously installed structure. The solar panel is placed on that structure at a 45° angle, facing North. </a:t>
            </a:r>
          </a:p>
        </p:txBody>
      </p:sp>
      <p:grpSp>
        <p:nvGrpSpPr>
          <p:cNvPr id="7" name="6 Grupo"/>
          <p:cNvGrpSpPr/>
          <p:nvPr/>
        </p:nvGrpSpPr>
        <p:grpSpPr>
          <a:xfrm>
            <a:off x="-108520" y="804636"/>
            <a:ext cx="5940152" cy="3495305"/>
            <a:chOff x="-87583" y="1702389"/>
            <a:chExt cx="6099743" cy="4875775"/>
          </a:xfrm>
        </p:grpSpPr>
        <p:sp>
          <p:nvSpPr>
            <p:cNvPr id="15" name="14 Llamada rectangular"/>
            <p:cNvSpPr/>
            <p:nvPr/>
          </p:nvSpPr>
          <p:spPr>
            <a:xfrm>
              <a:off x="4208060" y="3835245"/>
              <a:ext cx="1804100" cy="1804775"/>
            </a:xfrm>
            <a:prstGeom prst="wedgeRectCallout">
              <a:avLst>
                <a:gd name="adj1" fmla="val -58037"/>
                <a:gd name="adj2" fmla="val 33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rPr>
                <a:t>Join the two modules of the collector using two 1"HH double joints with a 1"x1“ cm nipple on each side. Place two 1” stoppers on the bottom ends and two 1” elbows on the upper ends.</a:t>
              </a:r>
            </a:p>
          </p:txBody>
        </p:sp>
        <p:sp>
          <p:nvSpPr>
            <p:cNvPr id="16" name="15 CuadroTexto"/>
            <p:cNvSpPr txBox="1"/>
            <p:nvPr/>
          </p:nvSpPr>
          <p:spPr>
            <a:xfrm>
              <a:off x="3983782" y="2740057"/>
              <a:ext cx="800339" cy="901599"/>
            </a:xfrm>
            <a:prstGeom prst="rect">
              <a:avLst/>
            </a:prstGeom>
            <a:noFill/>
          </p:spPr>
          <p:txBody>
            <a:bodyPr wrap="square" rtlCol="0">
              <a:spAutoFit/>
            </a:bodyPr>
            <a:lstStyle/>
            <a:p>
              <a:pPr algn="ctr"/>
              <a:r>
                <a:rPr lang="en-US" sz="1200" dirty="0"/>
                <a:t>Nipple </a:t>
              </a:r>
            </a:p>
            <a:p>
              <a:pPr algn="ctr"/>
              <a:r>
                <a:rPr lang="en-US" sz="1200" dirty="0"/>
                <a:t>+ </a:t>
              </a:r>
            </a:p>
            <a:p>
              <a:pPr algn="ctr"/>
              <a:r>
                <a:rPr lang="en-US" sz="1200" dirty="0"/>
                <a:t>Elbow</a:t>
              </a:r>
            </a:p>
          </p:txBody>
        </p:sp>
        <p:sp>
          <p:nvSpPr>
            <p:cNvPr id="17" name="16 CuadroTexto"/>
            <p:cNvSpPr txBox="1"/>
            <p:nvPr/>
          </p:nvSpPr>
          <p:spPr>
            <a:xfrm>
              <a:off x="3992034" y="5859108"/>
              <a:ext cx="743660" cy="386400"/>
            </a:xfrm>
            <a:prstGeom prst="rect">
              <a:avLst/>
            </a:prstGeom>
            <a:noFill/>
          </p:spPr>
          <p:txBody>
            <a:bodyPr wrap="square" rtlCol="0">
              <a:spAutoFit/>
            </a:bodyPr>
            <a:lstStyle/>
            <a:p>
              <a:r>
                <a:rPr lang="en-US" sz="1200" dirty="0"/>
                <a:t>Stopper</a:t>
              </a:r>
            </a:p>
          </p:txBody>
        </p:sp>
        <p:sp>
          <p:nvSpPr>
            <p:cNvPr id="24" name="23 CuadroTexto"/>
            <p:cNvSpPr txBox="1"/>
            <p:nvPr/>
          </p:nvSpPr>
          <p:spPr>
            <a:xfrm>
              <a:off x="4219659" y="1752475"/>
              <a:ext cx="1318912" cy="386400"/>
            </a:xfrm>
            <a:prstGeom prst="rect">
              <a:avLst/>
            </a:prstGeom>
            <a:noFill/>
          </p:spPr>
          <p:txBody>
            <a:bodyPr wrap="square" rtlCol="0">
              <a:spAutoFit/>
            </a:bodyPr>
            <a:lstStyle/>
            <a:p>
              <a:r>
                <a:rPr lang="en-US" sz="1200" dirty="0"/>
                <a:t>Water inlet</a:t>
              </a:r>
            </a:p>
          </p:txBody>
        </p:sp>
        <p:pic>
          <p:nvPicPr>
            <p:cNvPr id="25" name="2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19" y="1702389"/>
              <a:ext cx="3576640" cy="4563858"/>
            </a:xfrm>
            <a:prstGeom prst="rect">
              <a:avLst/>
            </a:prstGeom>
          </p:spPr>
        </p:pic>
        <p:sp>
          <p:nvSpPr>
            <p:cNvPr id="26" name="25 CuadroTexto"/>
            <p:cNvSpPr txBox="1"/>
            <p:nvPr/>
          </p:nvSpPr>
          <p:spPr>
            <a:xfrm>
              <a:off x="-87583" y="2756004"/>
              <a:ext cx="800339" cy="901599"/>
            </a:xfrm>
            <a:prstGeom prst="rect">
              <a:avLst/>
            </a:prstGeom>
            <a:noFill/>
          </p:spPr>
          <p:txBody>
            <a:bodyPr wrap="square" rtlCol="0">
              <a:spAutoFit/>
            </a:bodyPr>
            <a:lstStyle/>
            <a:p>
              <a:pPr algn="ctr"/>
              <a:r>
                <a:rPr lang="en-US" sz="1200" dirty="0"/>
                <a:t>Nipple </a:t>
              </a:r>
            </a:p>
            <a:p>
              <a:pPr algn="ctr"/>
              <a:r>
                <a:rPr lang="en-US" sz="1200" dirty="0"/>
                <a:t>+ </a:t>
              </a:r>
            </a:p>
            <a:p>
              <a:pPr algn="ctr"/>
              <a:r>
                <a:rPr lang="en-US" sz="1200" dirty="0"/>
                <a:t>Elbow</a:t>
              </a:r>
            </a:p>
          </p:txBody>
        </p:sp>
        <p:sp>
          <p:nvSpPr>
            <p:cNvPr id="27" name="26 CuadroTexto"/>
            <p:cNvSpPr txBox="1"/>
            <p:nvPr/>
          </p:nvSpPr>
          <p:spPr>
            <a:xfrm>
              <a:off x="1737019" y="2690949"/>
              <a:ext cx="1318912" cy="386400"/>
            </a:xfrm>
            <a:prstGeom prst="rect">
              <a:avLst/>
            </a:prstGeom>
            <a:noFill/>
          </p:spPr>
          <p:txBody>
            <a:bodyPr wrap="square" rtlCol="0">
              <a:spAutoFit/>
            </a:bodyPr>
            <a:lstStyle/>
            <a:p>
              <a:pPr algn="ctr"/>
              <a:r>
                <a:rPr lang="en-US" sz="1200" dirty="0"/>
                <a:t>Double joint</a:t>
              </a:r>
            </a:p>
          </p:txBody>
        </p:sp>
        <p:sp>
          <p:nvSpPr>
            <p:cNvPr id="28" name="27 CuadroTexto"/>
            <p:cNvSpPr txBox="1"/>
            <p:nvPr/>
          </p:nvSpPr>
          <p:spPr>
            <a:xfrm>
              <a:off x="1737019" y="6191764"/>
              <a:ext cx="1318912" cy="386400"/>
            </a:xfrm>
            <a:prstGeom prst="rect">
              <a:avLst/>
            </a:prstGeom>
            <a:noFill/>
          </p:spPr>
          <p:txBody>
            <a:bodyPr wrap="square" rtlCol="0">
              <a:spAutoFit/>
            </a:bodyPr>
            <a:lstStyle/>
            <a:p>
              <a:pPr algn="ctr"/>
              <a:r>
                <a:rPr lang="en-US" sz="1200" dirty="0"/>
                <a:t>Double joint </a:t>
              </a:r>
            </a:p>
          </p:txBody>
        </p:sp>
        <p:sp>
          <p:nvSpPr>
            <p:cNvPr id="29" name="28 CuadroTexto"/>
            <p:cNvSpPr txBox="1"/>
            <p:nvPr/>
          </p:nvSpPr>
          <p:spPr>
            <a:xfrm>
              <a:off x="103782" y="5859106"/>
              <a:ext cx="719901" cy="386400"/>
            </a:xfrm>
            <a:prstGeom prst="rect">
              <a:avLst/>
            </a:prstGeom>
            <a:noFill/>
          </p:spPr>
          <p:txBody>
            <a:bodyPr wrap="square" rtlCol="0">
              <a:spAutoFit/>
            </a:bodyPr>
            <a:lstStyle/>
            <a:p>
              <a:r>
                <a:rPr lang="en-US" sz="1200" dirty="0"/>
                <a:t>Stopper</a:t>
              </a:r>
            </a:p>
          </p:txBody>
        </p:sp>
      </p:grpSp>
      <p:sp>
        <p:nvSpPr>
          <p:cNvPr id="6" name="5 Rectángulo redondeado"/>
          <p:cNvSpPr/>
          <p:nvPr/>
        </p:nvSpPr>
        <p:spPr>
          <a:xfrm>
            <a:off x="5940152" y="2141875"/>
            <a:ext cx="3096344" cy="1055608"/>
          </a:xfrm>
          <a:prstGeom prst="roundRect">
            <a:avLst/>
          </a:prstGeom>
          <a:solidFill>
            <a:schemeClr val="bg2">
              <a:lumMod val="90000"/>
            </a:schemeClr>
          </a:solidFill>
        </p:spPr>
        <p:txBody>
          <a:bodyPr wrap="square">
            <a:spAutoFit/>
          </a:bodyPr>
          <a:lstStyle/>
          <a:p>
            <a:r>
              <a:rPr lang="en-US" sz="1400" dirty="0"/>
              <a:t>Once the tube and bottle grill is assembled it is connected with the coupling module to the upper part of  1/2’ tubes using double ½’ MH joints.</a:t>
            </a:r>
          </a:p>
        </p:txBody>
      </p:sp>
      <p:sp>
        <p:nvSpPr>
          <p:cNvPr id="33" name="32 Flecha arriba"/>
          <p:cNvSpPr/>
          <p:nvPr/>
        </p:nvSpPr>
        <p:spPr>
          <a:xfrm rot="10800000">
            <a:off x="7218584" y="3483396"/>
            <a:ext cx="568454" cy="672530"/>
          </a:xfrm>
          <a:prstGeom prst="up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4" name="33 Grupo"/>
          <p:cNvGrpSpPr/>
          <p:nvPr/>
        </p:nvGrpSpPr>
        <p:grpSpPr>
          <a:xfrm>
            <a:off x="2635590" y="178237"/>
            <a:ext cx="3872820" cy="695006"/>
            <a:chOff x="3660648" y="536256"/>
            <a:chExt cx="5184604" cy="926672"/>
          </a:xfrm>
        </p:grpSpPr>
        <p:pic>
          <p:nvPicPr>
            <p:cNvPr id="35" name="Imagen 1">
              <a:extLst>
                <a:ext uri="{FF2B5EF4-FFF2-40B4-BE49-F238E27FC236}">
                  <a16:creationId xmlns:a16="http://schemas.microsoft.com/office/drawing/2014/main" id="{5DE5F7CF-41E8-E545-4C24-B5E6ECC003A9}"/>
                </a:ext>
              </a:extLst>
            </p:cNvPr>
            <p:cNvPicPr>
              <a:picLocks noChangeAspect="1"/>
            </p:cNvPicPr>
            <p:nvPr/>
          </p:nvPicPr>
          <p:blipFill>
            <a:blip r:embed="rId3"/>
            <a:stretch>
              <a:fillRect/>
            </a:stretch>
          </p:blipFill>
          <p:spPr>
            <a:xfrm>
              <a:off x="3660648" y="536256"/>
              <a:ext cx="5184604" cy="926672"/>
            </a:xfrm>
            <a:prstGeom prst="rect">
              <a:avLst/>
            </a:prstGeom>
          </p:spPr>
        </p:pic>
        <p:sp>
          <p:nvSpPr>
            <p:cNvPr id="36" name="CuadroTexto 8">
              <a:extLst>
                <a:ext uri="{FF2B5EF4-FFF2-40B4-BE49-F238E27FC236}">
                  <a16:creationId xmlns:a16="http://schemas.microsoft.com/office/drawing/2014/main" id="{0965CC14-05CD-D906-953D-277A3ACEF673}"/>
                </a:ext>
              </a:extLst>
            </p:cNvPr>
            <p:cNvSpPr txBox="1"/>
            <p:nvPr/>
          </p:nvSpPr>
          <p:spPr>
            <a:xfrm>
              <a:off x="4135921" y="691816"/>
              <a:ext cx="4237789" cy="615552"/>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Assembly</a:t>
              </a:r>
            </a:p>
          </p:txBody>
        </p:sp>
      </p:grpSp>
      <p:pic>
        <p:nvPicPr>
          <p:cNvPr id="30"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31" name="Imagen 5">
            <a:extLst>
              <a:ext uri="{FF2B5EF4-FFF2-40B4-BE49-F238E27FC236}">
                <a16:creationId xmlns:a16="http://schemas.microsoft.com/office/drawing/2014/main" id="{ACFF816F-4D15-062E-D5F2-008DE3055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32" name="Imagen 3">
            <a:extLst>
              <a:ext uri="{FF2B5EF4-FFF2-40B4-BE49-F238E27FC236}">
                <a16:creationId xmlns:a16="http://schemas.microsoft.com/office/drawing/2014/main" id="{83E242F8-DCAE-0C6D-AD14-46177B95489B}"/>
              </a:ext>
            </a:extLst>
          </p:cNvPr>
          <p:cNvPicPr>
            <a:picLocks noChangeAspect="1"/>
          </p:cNvPicPr>
          <p:nvPr/>
        </p:nvPicPr>
        <p:blipFill>
          <a:blip r:embed="rId6"/>
          <a:stretch>
            <a:fillRect/>
          </a:stretch>
        </p:blipFill>
        <p:spPr>
          <a:xfrm>
            <a:off x="924667" y="232811"/>
            <a:ext cx="695005" cy="695004"/>
          </a:xfrm>
          <a:prstGeom prst="rect">
            <a:avLst/>
          </a:prstGeom>
        </p:spPr>
      </p:pic>
      <p:pic>
        <p:nvPicPr>
          <p:cNvPr id="39" name="3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40" name="3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41" name="40 Imagen">
            <a:extLst>
              <a:ext uri="{FF2B5EF4-FFF2-40B4-BE49-F238E27FC236}">
                <a16:creationId xmlns:a16="http://schemas.microsoft.com/office/drawing/2014/main" id="{35B7C5FE-7A68-8194-8640-B3C113132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Tree>
    <p:extLst>
      <p:ext uri="{BB962C8B-B14F-4D97-AF65-F5344CB8AC3E}">
        <p14:creationId xmlns:p14="http://schemas.microsoft.com/office/powerpoint/2010/main" val="125374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493DB41-3CAE-FC4D-0683-60DB65980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0096" y="2955792"/>
            <a:ext cx="2059753" cy="2059753"/>
          </a:xfrm>
          <a:prstGeom prst="rect">
            <a:avLst/>
          </a:prstGeom>
        </p:spPr>
      </p:pic>
      <p:pic>
        <p:nvPicPr>
          <p:cNvPr id="10" name="Imagen 9">
            <a:extLst>
              <a:ext uri="{FF2B5EF4-FFF2-40B4-BE49-F238E27FC236}">
                <a16:creationId xmlns:a16="http://schemas.microsoft.com/office/drawing/2014/main" id="{3CDC3425-0C48-E8C2-AFC3-759E278A8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824" y="3136268"/>
            <a:ext cx="1968640" cy="1879276"/>
          </a:xfrm>
          <a:prstGeom prst="rect">
            <a:avLst/>
          </a:prstGeom>
        </p:spPr>
      </p:pic>
      <p:pic>
        <p:nvPicPr>
          <p:cNvPr id="12" name="Imagen 11">
            <a:extLst>
              <a:ext uri="{FF2B5EF4-FFF2-40B4-BE49-F238E27FC236}">
                <a16:creationId xmlns:a16="http://schemas.microsoft.com/office/drawing/2014/main" id="{95675018-C58D-F042-08A4-E3803D4189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096" y="1131628"/>
            <a:ext cx="2059753" cy="2038153"/>
          </a:xfrm>
          <a:prstGeom prst="rect">
            <a:avLst/>
          </a:prstGeom>
        </p:spPr>
      </p:pic>
      <p:pic>
        <p:nvPicPr>
          <p:cNvPr id="14" name="Imagen 13">
            <a:extLst>
              <a:ext uri="{FF2B5EF4-FFF2-40B4-BE49-F238E27FC236}">
                <a16:creationId xmlns:a16="http://schemas.microsoft.com/office/drawing/2014/main" id="{2EF02319-E77C-A1FB-B7AA-AEA549D935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9824" y="1131590"/>
            <a:ext cx="1968640" cy="2038154"/>
          </a:xfrm>
          <a:prstGeom prst="rect">
            <a:avLst/>
          </a:prstGeom>
        </p:spPr>
      </p:pic>
      <p:grpSp>
        <p:nvGrpSpPr>
          <p:cNvPr id="20" name="19 Grupo"/>
          <p:cNvGrpSpPr/>
          <p:nvPr/>
        </p:nvGrpSpPr>
        <p:grpSpPr>
          <a:xfrm>
            <a:off x="2635590" y="178237"/>
            <a:ext cx="3872820" cy="695006"/>
            <a:chOff x="3660648" y="536256"/>
            <a:chExt cx="5184604" cy="926672"/>
          </a:xfrm>
        </p:grpSpPr>
        <p:pic>
          <p:nvPicPr>
            <p:cNvPr id="22" name="Imagen 1">
              <a:extLst>
                <a:ext uri="{FF2B5EF4-FFF2-40B4-BE49-F238E27FC236}">
                  <a16:creationId xmlns:a16="http://schemas.microsoft.com/office/drawing/2014/main" id="{5DE5F7CF-41E8-E545-4C24-B5E6ECC003A9}"/>
                </a:ext>
              </a:extLst>
            </p:cNvPr>
            <p:cNvPicPr>
              <a:picLocks noChangeAspect="1"/>
            </p:cNvPicPr>
            <p:nvPr/>
          </p:nvPicPr>
          <p:blipFill>
            <a:blip r:embed="rId6"/>
            <a:stretch>
              <a:fillRect/>
            </a:stretch>
          </p:blipFill>
          <p:spPr>
            <a:xfrm>
              <a:off x="3660648" y="536256"/>
              <a:ext cx="5184604" cy="926672"/>
            </a:xfrm>
            <a:prstGeom prst="rect">
              <a:avLst/>
            </a:prstGeom>
          </p:spPr>
        </p:pic>
        <p:sp>
          <p:nvSpPr>
            <p:cNvPr id="23" name="CuadroTexto 8">
              <a:extLst>
                <a:ext uri="{FF2B5EF4-FFF2-40B4-BE49-F238E27FC236}">
                  <a16:creationId xmlns:a16="http://schemas.microsoft.com/office/drawing/2014/main" id="{0965CC14-05CD-D906-953D-277A3ACEF673}"/>
                </a:ext>
              </a:extLst>
            </p:cNvPr>
            <p:cNvSpPr txBox="1"/>
            <p:nvPr/>
          </p:nvSpPr>
          <p:spPr>
            <a:xfrm>
              <a:off x="4135921" y="691816"/>
              <a:ext cx="4237789" cy="615552"/>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Results</a:t>
              </a:r>
            </a:p>
          </p:txBody>
        </p:sp>
      </p:grpSp>
      <p:pic>
        <p:nvPicPr>
          <p:cNvPr id="19"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21" name="Imagen 5">
            <a:extLst>
              <a:ext uri="{FF2B5EF4-FFF2-40B4-BE49-F238E27FC236}">
                <a16:creationId xmlns:a16="http://schemas.microsoft.com/office/drawing/2014/main" id="{ACFF816F-4D15-062E-D5F2-008DE3055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26" name="Imagen 3">
            <a:extLst>
              <a:ext uri="{FF2B5EF4-FFF2-40B4-BE49-F238E27FC236}">
                <a16:creationId xmlns:a16="http://schemas.microsoft.com/office/drawing/2014/main" id="{83E242F8-DCAE-0C6D-AD14-46177B95489B}"/>
              </a:ext>
            </a:extLst>
          </p:cNvPr>
          <p:cNvPicPr>
            <a:picLocks noChangeAspect="1"/>
          </p:cNvPicPr>
          <p:nvPr/>
        </p:nvPicPr>
        <p:blipFill>
          <a:blip r:embed="rId9"/>
          <a:stretch>
            <a:fillRect/>
          </a:stretch>
        </p:blipFill>
        <p:spPr>
          <a:xfrm>
            <a:off x="924667" y="232811"/>
            <a:ext cx="695005" cy="695004"/>
          </a:xfrm>
          <a:prstGeom prst="rect">
            <a:avLst/>
          </a:prstGeom>
        </p:spPr>
      </p:pic>
      <p:pic>
        <p:nvPicPr>
          <p:cNvPr id="27" name="2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28" name="27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29" name="40 Imagen">
            <a:extLst>
              <a:ext uri="{FF2B5EF4-FFF2-40B4-BE49-F238E27FC236}">
                <a16:creationId xmlns:a16="http://schemas.microsoft.com/office/drawing/2014/main" id="{35B7C5FE-7A68-8194-8640-B3C113132F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
        <p:nvSpPr>
          <p:cNvPr id="18" name="17 CuadroTexto"/>
          <p:cNvSpPr txBox="1"/>
          <p:nvPr/>
        </p:nvSpPr>
        <p:spPr>
          <a:xfrm>
            <a:off x="323528" y="1707654"/>
            <a:ext cx="4023244" cy="3170099"/>
          </a:xfrm>
          <a:prstGeom prst="rect">
            <a:avLst/>
          </a:prstGeom>
          <a:noFill/>
        </p:spPr>
        <p:txBody>
          <a:bodyPr wrap="square" rtlCol="0">
            <a:spAutoFit/>
          </a:bodyPr>
          <a:lstStyle/>
          <a:p>
            <a:r>
              <a:rPr lang="en-US" sz="2000" dirty="0"/>
              <a:t>Some of the CGPDS SDG team members participating in a workshop to build solar water heaters made from recycled materials for a vulnerable family in </a:t>
            </a:r>
            <a:r>
              <a:rPr lang="en-US" sz="2000" dirty="0" err="1"/>
              <a:t>Pilar</a:t>
            </a:r>
            <a:r>
              <a:rPr lang="en-US" sz="2000" dirty="0"/>
              <a:t>. </a:t>
            </a:r>
          </a:p>
          <a:p>
            <a:endParaRPr lang="en-US" sz="2000" dirty="0"/>
          </a:p>
          <a:p>
            <a:r>
              <a:rPr lang="en-US" sz="2000" dirty="0"/>
              <a:t>A solar water heater was built and installed next to the water tank and the shower to be used by the family</a:t>
            </a:r>
            <a:r>
              <a:rPr lang="es-MX" sz="2000" dirty="0"/>
              <a:t>.  </a:t>
            </a:r>
          </a:p>
        </p:txBody>
      </p:sp>
    </p:spTree>
    <p:extLst>
      <p:ext uri="{BB962C8B-B14F-4D97-AF65-F5344CB8AC3E}">
        <p14:creationId xmlns:p14="http://schemas.microsoft.com/office/powerpoint/2010/main" val="396631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9C26830-8F69-4AD3-9F1B-F24C4ACF95EA}"/>
              </a:ext>
            </a:extLst>
          </p:cNvPr>
          <p:cNvSpPr txBox="1"/>
          <p:nvPr/>
        </p:nvSpPr>
        <p:spPr>
          <a:xfrm>
            <a:off x="665329" y="1348203"/>
            <a:ext cx="8219364" cy="830997"/>
          </a:xfrm>
          <a:prstGeom prst="rect">
            <a:avLst/>
          </a:prstGeom>
          <a:noFill/>
        </p:spPr>
        <p:txBody>
          <a:bodyPr wrap="square" rtlCol="0">
            <a:spAutoFit/>
          </a:bodyPr>
          <a:lstStyle/>
          <a:p>
            <a:pPr defTabSz="457200">
              <a:defRPr/>
            </a:pPr>
            <a:endParaRPr lang="es-AR" sz="2400" b="1" dirty="0">
              <a:solidFill>
                <a:prstClr val="black"/>
              </a:solidFill>
            </a:endParaRPr>
          </a:p>
          <a:p>
            <a:pPr defTabSz="457200">
              <a:defRPr/>
            </a:pPr>
            <a:endParaRPr lang="es-AR" sz="2400" dirty="0">
              <a:solidFill>
                <a:prstClr val="black"/>
              </a:solidFill>
              <a:cs typeface="Times New Roman" panose="02020603050405020304" pitchFamily="18" charset="0"/>
            </a:endParaRPr>
          </a:p>
        </p:txBody>
      </p:sp>
      <p:pic>
        <p:nvPicPr>
          <p:cNvPr id="17" name="Imagen 16">
            <a:extLst>
              <a:ext uri="{FF2B5EF4-FFF2-40B4-BE49-F238E27FC236}">
                <a16:creationId xmlns:a16="http://schemas.microsoft.com/office/drawing/2014/main" id="{4E3A9C3A-9B67-47BE-CC0E-050F0742B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0015" y="1131628"/>
            <a:ext cx="3898352" cy="3883916"/>
          </a:xfrm>
          <a:prstGeom prst="rect">
            <a:avLst/>
          </a:prstGeom>
        </p:spPr>
      </p:pic>
      <p:grpSp>
        <p:nvGrpSpPr>
          <p:cNvPr id="20" name="19 Grupo"/>
          <p:cNvGrpSpPr/>
          <p:nvPr/>
        </p:nvGrpSpPr>
        <p:grpSpPr>
          <a:xfrm>
            <a:off x="2635590" y="178237"/>
            <a:ext cx="3872820" cy="695006"/>
            <a:chOff x="3660648" y="536256"/>
            <a:chExt cx="5184604" cy="926672"/>
          </a:xfrm>
        </p:grpSpPr>
        <p:pic>
          <p:nvPicPr>
            <p:cNvPr id="22" name="Imagen 1">
              <a:extLst>
                <a:ext uri="{FF2B5EF4-FFF2-40B4-BE49-F238E27FC236}">
                  <a16:creationId xmlns:a16="http://schemas.microsoft.com/office/drawing/2014/main" id="{5DE5F7CF-41E8-E545-4C24-B5E6ECC003A9}"/>
                </a:ext>
              </a:extLst>
            </p:cNvPr>
            <p:cNvPicPr>
              <a:picLocks noChangeAspect="1"/>
            </p:cNvPicPr>
            <p:nvPr/>
          </p:nvPicPr>
          <p:blipFill>
            <a:blip r:embed="rId3"/>
            <a:stretch>
              <a:fillRect/>
            </a:stretch>
          </p:blipFill>
          <p:spPr>
            <a:xfrm>
              <a:off x="3660648" y="536256"/>
              <a:ext cx="5184604" cy="926672"/>
            </a:xfrm>
            <a:prstGeom prst="rect">
              <a:avLst/>
            </a:prstGeom>
          </p:spPr>
        </p:pic>
        <p:sp>
          <p:nvSpPr>
            <p:cNvPr id="23" name="CuadroTexto 8">
              <a:extLst>
                <a:ext uri="{FF2B5EF4-FFF2-40B4-BE49-F238E27FC236}">
                  <a16:creationId xmlns:a16="http://schemas.microsoft.com/office/drawing/2014/main" id="{0965CC14-05CD-D906-953D-277A3ACEF673}"/>
                </a:ext>
              </a:extLst>
            </p:cNvPr>
            <p:cNvSpPr txBox="1"/>
            <p:nvPr/>
          </p:nvSpPr>
          <p:spPr>
            <a:xfrm>
              <a:off x="4135921" y="691816"/>
              <a:ext cx="4237789" cy="615552"/>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Results</a:t>
              </a:r>
            </a:p>
          </p:txBody>
        </p:sp>
      </p:grpSp>
      <p:pic>
        <p:nvPicPr>
          <p:cNvPr id="19"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21" name="Imagen 5">
            <a:extLst>
              <a:ext uri="{FF2B5EF4-FFF2-40B4-BE49-F238E27FC236}">
                <a16:creationId xmlns:a16="http://schemas.microsoft.com/office/drawing/2014/main" id="{ACFF816F-4D15-062E-D5F2-008DE3055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26" name="Imagen 3">
            <a:extLst>
              <a:ext uri="{FF2B5EF4-FFF2-40B4-BE49-F238E27FC236}">
                <a16:creationId xmlns:a16="http://schemas.microsoft.com/office/drawing/2014/main" id="{83E242F8-DCAE-0C6D-AD14-46177B95489B}"/>
              </a:ext>
            </a:extLst>
          </p:cNvPr>
          <p:cNvPicPr>
            <a:picLocks noChangeAspect="1"/>
          </p:cNvPicPr>
          <p:nvPr/>
        </p:nvPicPr>
        <p:blipFill>
          <a:blip r:embed="rId6"/>
          <a:stretch>
            <a:fillRect/>
          </a:stretch>
        </p:blipFill>
        <p:spPr>
          <a:xfrm>
            <a:off x="924667" y="232811"/>
            <a:ext cx="695005" cy="695004"/>
          </a:xfrm>
          <a:prstGeom prst="rect">
            <a:avLst/>
          </a:prstGeom>
        </p:spPr>
      </p:pic>
      <p:pic>
        <p:nvPicPr>
          <p:cNvPr id="27" name="2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28" name="2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29" name="40 Imagen">
            <a:extLst>
              <a:ext uri="{FF2B5EF4-FFF2-40B4-BE49-F238E27FC236}">
                <a16:creationId xmlns:a16="http://schemas.microsoft.com/office/drawing/2014/main" id="{35B7C5FE-7A68-8194-8640-B3C113132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
        <p:nvSpPr>
          <p:cNvPr id="30" name="29 CuadroTexto"/>
          <p:cNvSpPr txBox="1"/>
          <p:nvPr/>
        </p:nvSpPr>
        <p:spPr>
          <a:xfrm>
            <a:off x="323528" y="1398131"/>
            <a:ext cx="4248472" cy="3170099"/>
          </a:xfrm>
          <a:prstGeom prst="rect">
            <a:avLst/>
          </a:prstGeom>
          <a:noFill/>
        </p:spPr>
        <p:txBody>
          <a:bodyPr wrap="square" rtlCol="0">
            <a:spAutoFit/>
          </a:bodyPr>
          <a:lstStyle/>
          <a:p>
            <a:pPr algn="just"/>
            <a:r>
              <a:rPr lang="en-US" sz="2000" dirty="0"/>
              <a:t>Image of a family having hot water for the first time. </a:t>
            </a:r>
          </a:p>
          <a:p>
            <a:pPr algn="just"/>
            <a:endParaRPr lang="en-US" sz="2000" dirty="0"/>
          </a:p>
          <a:p>
            <a:pPr algn="just"/>
            <a:r>
              <a:rPr lang="en-US" sz="2000" dirty="0"/>
              <a:t>These projects seek to create a positive impact on people’s lives creating an immediate change. </a:t>
            </a:r>
          </a:p>
          <a:p>
            <a:pPr algn="just"/>
            <a:endParaRPr lang="en-US" sz="2000" dirty="0"/>
          </a:p>
          <a:p>
            <a:pPr algn="just"/>
            <a:r>
              <a:rPr lang="en-US" sz="2000" dirty="0"/>
              <a:t>We hope to be able to accompany the families of our community through sustainable projects</a:t>
            </a:r>
            <a:r>
              <a:rPr lang="es-MX" sz="2000" dirty="0"/>
              <a:t>. </a:t>
            </a:r>
          </a:p>
        </p:txBody>
      </p:sp>
    </p:spTree>
    <p:extLst>
      <p:ext uri="{BB962C8B-B14F-4D97-AF65-F5344CB8AC3E}">
        <p14:creationId xmlns:p14="http://schemas.microsoft.com/office/powerpoint/2010/main" val="133314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4E0AD8-0FD5-863D-5E6B-211A5F8F127E}"/>
              </a:ext>
            </a:extLst>
          </p:cNvPr>
          <p:cNvPicPr>
            <a:picLocks noChangeAspect="1"/>
          </p:cNvPicPr>
          <p:nvPr/>
        </p:nvPicPr>
        <p:blipFill>
          <a:blip r:embed="rId2"/>
          <a:stretch>
            <a:fillRect/>
          </a:stretch>
        </p:blipFill>
        <p:spPr>
          <a:xfrm>
            <a:off x="3563888" y="1323613"/>
            <a:ext cx="5419360" cy="3650372"/>
          </a:xfrm>
          <a:prstGeom prst="rect">
            <a:avLst/>
          </a:prstGeom>
        </p:spPr>
      </p:pic>
      <p:grpSp>
        <p:nvGrpSpPr>
          <p:cNvPr id="8" name="7 Grupo"/>
          <p:cNvGrpSpPr/>
          <p:nvPr/>
        </p:nvGrpSpPr>
        <p:grpSpPr>
          <a:xfrm>
            <a:off x="2635590" y="232808"/>
            <a:ext cx="3872820" cy="695004"/>
            <a:chOff x="3660648" y="507843"/>
            <a:chExt cx="5184604" cy="926672"/>
          </a:xfrm>
        </p:grpSpPr>
        <p:pic>
          <p:nvPicPr>
            <p:cNvPr id="10" name="Imagen 1">
              <a:extLst>
                <a:ext uri="{FF2B5EF4-FFF2-40B4-BE49-F238E27FC236}">
                  <a16:creationId xmlns:a16="http://schemas.microsoft.com/office/drawing/2014/main" id="{5DE5F7CF-41E8-E545-4C24-B5E6ECC003A9}"/>
                </a:ext>
              </a:extLst>
            </p:cNvPr>
            <p:cNvPicPr>
              <a:picLocks noChangeAspect="1"/>
            </p:cNvPicPr>
            <p:nvPr/>
          </p:nvPicPr>
          <p:blipFill>
            <a:blip r:embed="rId3"/>
            <a:stretch>
              <a:fillRect/>
            </a:stretch>
          </p:blipFill>
          <p:spPr>
            <a:xfrm>
              <a:off x="3660648" y="507843"/>
              <a:ext cx="5184604" cy="926672"/>
            </a:xfrm>
            <a:prstGeom prst="rect">
              <a:avLst/>
            </a:prstGeom>
          </p:spPr>
        </p:pic>
        <p:sp>
          <p:nvSpPr>
            <p:cNvPr id="11" name="CuadroTexto 8">
              <a:extLst>
                <a:ext uri="{FF2B5EF4-FFF2-40B4-BE49-F238E27FC236}">
                  <a16:creationId xmlns:a16="http://schemas.microsoft.com/office/drawing/2014/main" id="{0965CC14-05CD-D906-953D-277A3ACEF673}"/>
                </a:ext>
              </a:extLst>
            </p:cNvPr>
            <p:cNvSpPr txBox="1"/>
            <p:nvPr/>
          </p:nvSpPr>
          <p:spPr>
            <a:xfrm>
              <a:off x="4134057" y="634890"/>
              <a:ext cx="4237789" cy="615553"/>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Other Initiatives</a:t>
              </a:r>
            </a:p>
          </p:txBody>
        </p:sp>
      </p:grpSp>
      <p:sp>
        <p:nvSpPr>
          <p:cNvPr id="2" name="1 CuadroTexto"/>
          <p:cNvSpPr txBox="1"/>
          <p:nvPr/>
        </p:nvSpPr>
        <p:spPr>
          <a:xfrm>
            <a:off x="0" y="1179837"/>
            <a:ext cx="3312368" cy="3785652"/>
          </a:xfrm>
          <a:prstGeom prst="rect">
            <a:avLst/>
          </a:prstGeom>
          <a:noFill/>
        </p:spPr>
        <p:txBody>
          <a:bodyPr wrap="square" rtlCol="0">
            <a:spAutoFit/>
          </a:bodyPr>
          <a:lstStyle/>
          <a:p>
            <a:pPr algn="ctr"/>
            <a:r>
              <a:rPr lang="en-US" sz="1600" dirty="0"/>
              <a:t>H2Ar is the hydrogen consortium in Argentina, and Y-TEC, a research division of this renewable energy. It belongs to the Argentine refinery, </a:t>
            </a:r>
            <a:r>
              <a:rPr lang="en-US" sz="1600" b="1" dirty="0"/>
              <a:t>YPF SA.</a:t>
            </a:r>
          </a:p>
          <a:p>
            <a:pPr algn="ctr"/>
            <a:endParaRPr lang="en-US" sz="1600" b="1" dirty="0"/>
          </a:p>
          <a:p>
            <a:pPr algn="ctr"/>
            <a:r>
              <a:rPr lang="en-US" sz="1600" dirty="0"/>
              <a:t>Since 2021 </a:t>
            </a:r>
            <a:r>
              <a:rPr lang="en-US" sz="1600" b="1" dirty="0"/>
              <a:t>CGPDS</a:t>
            </a:r>
            <a:r>
              <a:rPr lang="en-US" sz="1600" dirty="0"/>
              <a:t> is part of it and hopes that our inclusion will allow CGPDS to </a:t>
            </a:r>
            <a:r>
              <a:rPr lang="en-US" sz="1600" b="1" dirty="0"/>
              <a:t>actively participate in the country’s energy transition to hydrogen-based renewable energies. We provide our knowledge and experience in  </a:t>
            </a:r>
          </a:p>
          <a:p>
            <a:pPr algn="ctr"/>
            <a:r>
              <a:rPr lang="en-US" sz="1600" b="1" dirty="0"/>
              <a:t>fuel transportation, bunkering and export. </a:t>
            </a:r>
          </a:p>
        </p:txBody>
      </p:sp>
      <p:pic>
        <p:nvPicPr>
          <p:cNvPr id="15"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18" name="Imagen 5">
            <a:extLst>
              <a:ext uri="{FF2B5EF4-FFF2-40B4-BE49-F238E27FC236}">
                <a16:creationId xmlns:a16="http://schemas.microsoft.com/office/drawing/2014/main" id="{ACFF816F-4D15-062E-D5F2-008DE3055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19" name="Imagen 3">
            <a:extLst>
              <a:ext uri="{FF2B5EF4-FFF2-40B4-BE49-F238E27FC236}">
                <a16:creationId xmlns:a16="http://schemas.microsoft.com/office/drawing/2014/main" id="{83E242F8-DCAE-0C6D-AD14-46177B95489B}"/>
              </a:ext>
            </a:extLst>
          </p:cNvPr>
          <p:cNvPicPr>
            <a:picLocks noChangeAspect="1"/>
          </p:cNvPicPr>
          <p:nvPr/>
        </p:nvPicPr>
        <p:blipFill>
          <a:blip r:embed="rId6"/>
          <a:stretch>
            <a:fillRect/>
          </a:stretch>
        </p:blipFill>
        <p:spPr>
          <a:xfrm>
            <a:off x="924667" y="232811"/>
            <a:ext cx="695005" cy="695004"/>
          </a:xfrm>
          <a:prstGeom prst="rect">
            <a:avLst/>
          </a:prstGeom>
        </p:spPr>
      </p:pic>
      <p:pic>
        <p:nvPicPr>
          <p:cNvPr id="20" name="19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21" name="2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22" name="40 Imagen">
            <a:extLst>
              <a:ext uri="{FF2B5EF4-FFF2-40B4-BE49-F238E27FC236}">
                <a16:creationId xmlns:a16="http://schemas.microsoft.com/office/drawing/2014/main" id="{35B7C5FE-7A68-8194-8640-B3C113132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Tree>
    <p:extLst>
      <p:ext uri="{BB962C8B-B14F-4D97-AF65-F5344CB8AC3E}">
        <p14:creationId xmlns:p14="http://schemas.microsoft.com/office/powerpoint/2010/main" val="150602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C3CA1A-D2B7-30EA-135D-025C5F6277B9}"/>
              </a:ext>
            </a:extLst>
          </p:cNvPr>
          <p:cNvPicPr>
            <a:picLocks noChangeAspect="1"/>
          </p:cNvPicPr>
          <p:nvPr/>
        </p:nvPicPr>
        <p:blipFill>
          <a:blip r:embed="rId2"/>
          <a:stretch>
            <a:fillRect/>
          </a:stretch>
        </p:blipFill>
        <p:spPr>
          <a:xfrm>
            <a:off x="1361050" y="1323582"/>
            <a:ext cx="6730880" cy="3546114"/>
          </a:xfrm>
          <a:prstGeom prst="rect">
            <a:avLst/>
          </a:prstGeom>
        </p:spPr>
      </p:pic>
      <p:sp>
        <p:nvSpPr>
          <p:cNvPr id="10" name="Elipse 9">
            <a:extLst>
              <a:ext uri="{FF2B5EF4-FFF2-40B4-BE49-F238E27FC236}">
                <a16:creationId xmlns:a16="http://schemas.microsoft.com/office/drawing/2014/main" id="{623C91D9-A02C-C095-BED0-26C24FD238E1}"/>
              </a:ext>
            </a:extLst>
          </p:cNvPr>
          <p:cNvSpPr/>
          <p:nvPr/>
        </p:nvSpPr>
        <p:spPr>
          <a:xfrm>
            <a:off x="4458121" y="3096639"/>
            <a:ext cx="596374" cy="6172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s-AR">
              <a:solidFill>
                <a:prstClr val="white"/>
              </a:solidFill>
            </a:endParaRPr>
          </a:p>
        </p:txBody>
      </p:sp>
      <p:grpSp>
        <p:nvGrpSpPr>
          <p:cNvPr id="11" name="10 Grupo"/>
          <p:cNvGrpSpPr/>
          <p:nvPr/>
        </p:nvGrpSpPr>
        <p:grpSpPr>
          <a:xfrm>
            <a:off x="2635590" y="232808"/>
            <a:ext cx="3872820" cy="695004"/>
            <a:chOff x="3660648" y="507843"/>
            <a:chExt cx="5184604" cy="926672"/>
          </a:xfrm>
        </p:grpSpPr>
        <p:pic>
          <p:nvPicPr>
            <p:cNvPr id="13" name="Imagen 1">
              <a:extLst>
                <a:ext uri="{FF2B5EF4-FFF2-40B4-BE49-F238E27FC236}">
                  <a16:creationId xmlns:a16="http://schemas.microsoft.com/office/drawing/2014/main" id="{5DE5F7CF-41E8-E545-4C24-B5E6ECC003A9}"/>
                </a:ext>
              </a:extLst>
            </p:cNvPr>
            <p:cNvPicPr>
              <a:picLocks noChangeAspect="1"/>
            </p:cNvPicPr>
            <p:nvPr/>
          </p:nvPicPr>
          <p:blipFill>
            <a:blip r:embed="rId3"/>
            <a:stretch>
              <a:fillRect/>
            </a:stretch>
          </p:blipFill>
          <p:spPr>
            <a:xfrm>
              <a:off x="3660648" y="507843"/>
              <a:ext cx="5184604" cy="926672"/>
            </a:xfrm>
            <a:prstGeom prst="rect">
              <a:avLst/>
            </a:prstGeom>
          </p:spPr>
        </p:pic>
        <p:sp>
          <p:nvSpPr>
            <p:cNvPr id="14" name="CuadroTexto 8">
              <a:extLst>
                <a:ext uri="{FF2B5EF4-FFF2-40B4-BE49-F238E27FC236}">
                  <a16:creationId xmlns:a16="http://schemas.microsoft.com/office/drawing/2014/main" id="{0965CC14-05CD-D906-953D-277A3ACEF673}"/>
                </a:ext>
              </a:extLst>
            </p:cNvPr>
            <p:cNvSpPr txBox="1"/>
            <p:nvPr/>
          </p:nvSpPr>
          <p:spPr>
            <a:xfrm>
              <a:off x="4134057" y="634890"/>
              <a:ext cx="4237789" cy="615553"/>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H2ar Consortium</a:t>
              </a:r>
            </a:p>
          </p:txBody>
        </p:sp>
      </p:grpSp>
      <p:pic>
        <p:nvPicPr>
          <p:cNvPr id="18"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20" name="Imagen 5">
            <a:extLst>
              <a:ext uri="{FF2B5EF4-FFF2-40B4-BE49-F238E27FC236}">
                <a16:creationId xmlns:a16="http://schemas.microsoft.com/office/drawing/2014/main" id="{ACFF816F-4D15-062E-D5F2-008DE3055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21" name="Imagen 3">
            <a:extLst>
              <a:ext uri="{FF2B5EF4-FFF2-40B4-BE49-F238E27FC236}">
                <a16:creationId xmlns:a16="http://schemas.microsoft.com/office/drawing/2014/main" id="{83E242F8-DCAE-0C6D-AD14-46177B95489B}"/>
              </a:ext>
            </a:extLst>
          </p:cNvPr>
          <p:cNvPicPr>
            <a:picLocks noChangeAspect="1"/>
          </p:cNvPicPr>
          <p:nvPr/>
        </p:nvPicPr>
        <p:blipFill>
          <a:blip r:embed="rId6"/>
          <a:stretch>
            <a:fillRect/>
          </a:stretch>
        </p:blipFill>
        <p:spPr>
          <a:xfrm>
            <a:off x="924667" y="232811"/>
            <a:ext cx="695005" cy="695004"/>
          </a:xfrm>
          <a:prstGeom prst="rect">
            <a:avLst/>
          </a:prstGeom>
        </p:spPr>
      </p:pic>
      <p:pic>
        <p:nvPicPr>
          <p:cNvPr id="22" name="2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23" name="2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24" name="40 Imagen">
            <a:extLst>
              <a:ext uri="{FF2B5EF4-FFF2-40B4-BE49-F238E27FC236}">
                <a16:creationId xmlns:a16="http://schemas.microsoft.com/office/drawing/2014/main" id="{35B7C5FE-7A68-8194-8640-B3C113132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Tree>
    <p:extLst>
      <p:ext uri="{BB962C8B-B14F-4D97-AF65-F5344CB8AC3E}">
        <p14:creationId xmlns:p14="http://schemas.microsoft.com/office/powerpoint/2010/main" val="34643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A00D9895-FD5C-6E5F-178F-4F8279F38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44" y="1017448"/>
            <a:ext cx="3978106" cy="22355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37A1D23-F62A-000C-A1DF-B9E01BC762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032" y="2197414"/>
            <a:ext cx="4290788" cy="24135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80E64A3-FA93-48E6-BFE6-1C886C402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574" y="1189985"/>
            <a:ext cx="953836" cy="95383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16 Grupo"/>
          <p:cNvGrpSpPr/>
          <p:nvPr/>
        </p:nvGrpSpPr>
        <p:grpSpPr>
          <a:xfrm>
            <a:off x="2635590" y="141480"/>
            <a:ext cx="3872820" cy="830997"/>
            <a:chOff x="3660648" y="460983"/>
            <a:chExt cx="5184604" cy="1107994"/>
          </a:xfrm>
        </p:grpSpPr>
        <p:pic>
          <p:nvPicPr>
            <p:cNvPr id="18" name="Imagen 1">
              <a:extLst>
                <a:ext uri="{FF2B5EF4-FFF2-40B4-BE49-F238E27FC236}">
                  <a16:creationId xmlns:a16="http://schemas.microsoft.com/office/drawing/2014/main" id="{5DE5F7CF-41E8-E545-4C24-B5E6ECC003A9}"/>
                </a:ext>
              </a:extLst>
            </p:cNvPr>
            <p:cNvPicPr>
              <a:picLocks noChangeAspect="1"/>
            </p:cNvPicPr>
            <p:nvPr/>
          </p:nvPicPr>
          <p:blipFill>
            <a:blip r:embed="rId5"/>
            <a:stretch>
              <a:fillRect/>
            </a:stretch>
          </p:blipFill>
          <p:spPr>
            <a:xfrm>
              <a:off x="3660648" y="536256"/>
              <a:ext cx="5184604" cy="926672"/>
            </a:xfrm>
            <a:prstGeom prst="rect">
              <a:avLst/>
            </a:prstGeom>
          </p:spPr>
        </p:pic>
        <p:sp>
          <p:nvSpPr>
            <p:cNvPr id="19" name="CuadroTexto 8">
              <a:extLst>
                <a:ext uri="{FF2B5EF4-FFF2-40B4-BE49-F238E27FC236}">
                  <a16:creationId xmlns:a16="http://schemas.microsoft.com/office/drawing/2014/main" id="{0965CC14-05CD-D906-953D-277A3ACEF673}"/>
                </a:ext>
              </a:extLst>
            </p:cNvPr>
            <p:cNvSpPr txBox="1"/>
            <p:nvPr/>
          </p:nvSpPr>
          <p:spPr>
            <a:xfrm>
              <a:off x="3842994" y="460983"/>
              <a:ext cx="4819911" cy="1107994"/>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Procurement of Renewable Energies </a:t>
              </a:r>
            </a:p>
          </p:txBody>
        </p:sp>
      </p:grpSp>
      <p:sp>
        <p:nvSpPr>
          <p:cNvPr id="3" name="CuadroTexto 2">
            <a:extLst>
              <a:ext uri="{FF2B5EF4-FFF2-40B4-BE49-F238E27FC236}">
                <a16:creationId xmlns:a16="http://schemas.microsoft.com/office/drawing/2014/main" id="{CA5AAD4E-0EC4-EB43-A6EE-7A74010C28BF}"/>
              </a:ext>
            </a:extLst>
          </p:cNvPr>
          <p:cNvSpPr txBox="1"/>
          <p:nvPr/>
        </p:nvSpPr>
        <p:spPr>
          <a:xfrm>
            <a:off x="390436" y="3470644"/>
            <a:ext cx="4121533" cy="1477328"/>
          </a:xfrm>
          <a:prstGeom prst="rect">
            <a:avLst/>
          </a:prstGeom>
          <a:noFill/>
        </p:spPr>
        <p:txBody>
          <a:bodyPr wrap="square">
            <a:spAutoFit/>
          </a:bodyPr>
          <a:lstStyle/>
          <a:p>
            <a:pPr algn="ctr"/>
            <a:r>
              <a:rPr lang="en-US" dirty="0"/>
              <a:t>Conversations are under way between CGPDS and YPF Luz to assess the likelihood of acquiring a percentage of our electricity consumption generated from renewable sources. </a:t>
            </a:r>
          </a:p>
        </p:txBody>
      </p:sp>
      <p:pic>
        <p:nvPicPr>
          <p:cNvPr id="16"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21" name="Imagen 5">
            <a:extLst>
              <a:ext uri="{FF2B5EF4-FFF2-40B4-BE49-F238E27FC236}">
                <a16:creationId xmlns:a16="http://schemas.microsoft.com/office/drawing/2014/main" id="{ACFF816F-4D15-062E-D5F2-008DE30554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22" name="Imagen 3">
            <a:extLst>
              <a:ext uri="{FF2B5EF4-FFF2-40B4-BE49-F238E27FC236}">
                <a16:creationId xmlns:a16="http://schemas.microsoft.com/office/drawing/2014/main" id="{83E242F8-DCAE-0C6D-AD14-46177B95489B}"/>
              </a:ext>
            </a:extLst>
          </p:cNvPr>
          <p:cNvPicPr>
            <a:picLocks noChangeAspect="1"/>
          </p:cNvPicPr>
          <p:nvPr/>
        </p:nvPicPr>
        <p:blipFill>
          <a:blip r:embed="rId8"/>
          <a:stretch>
            <a:fillRect/>
          </a:stretch>
        </p:blipFill>
        <p:spPr>
          <a:xfrm>
            <a:off x="924667" y="232811"/>
            <a:ext cx="695005" cy="695004"/>
          </a:xfrm>
          <a:prstGeom prst="rect">
            <a:avLst/>
          </a:prstGeom>
        </p:spPr>
      </p:pic>
      <p:pic>
        <p:nvPicPr>
          <p:cNvPr id="23" name="2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24" name="2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25" name="40 Imagen">
            <a:extLst>
              <a:ext uri="{FF2B5EF4-FFF2-40B4-BE49-F238E27FC236}">
                <a16:creationId xmlns:a16="http://schemas.microsoft.com/office/drawing/2014/main" id="{35B7C5FE-7A68-8194-8640-B3C113132F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Tree>
    <p:extLst>
      <p:ext uri="{BB962C8B-B14F-4D97-AF65-F5344CB8AC3E}">
        <p14:creationId xmlns:p14="http://schemas.microsoft.com/office/powerpoint/2010/main" val="31270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3)">
                                      <p:cBhvr>
                                        <p:cTn id="7" dur="2000"/>
                                        <p:tgtEl>
                                          <p:spTgt spid="1030"/>
                                        </p:tgtEl>
                                      </p:cBhvr>
                                    </p:animEffect>
                                  </p:childTnLst>
                                </p:cTn>
                              </p:par>
                              <p:par>
                                <p:cTn id="8" presetID="21" presetClass="entr" presetSubtype="3"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3)">
                                      <p:cBhvr>
                                        <p:cTn id="10" dur="2000"/>
                                        <p:tgtEl>
                                          <p:spTgt spid="1032"/>
                                        </p:tgtEl>
                                      </p:cBhvr>
                                    </p:animEffect>
                                  </p:childTnLst>
                                </p:cTn>
                              </p:par>
                              <p:par>
                                <p:cTn id="11" presetID="21" presetClass="entr" presetSubtype="3"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wheel(3)">
                                      <p:cBhvr>
                                        <p:cTn id="13"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enneia - Vientos de Necochea"/>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0888"/>
          <a:stretch/>
        </p:blipFill>
        <p:spPr bwMode="auto">
          <a:xfrm>
            <a:off x="-36512" y="-20537"/>
            <a:ext cx="9252520" cy="5194280"/>
          </a:xfrm>
          <a:prstGeom prst="rect">
            <a:avLst/>
          </a:prstGeom>
          <a:blipFill>
            <a:blip r:embed="rId3"/>
            <a:tile tx="0" ty="0" sx="100000" sy="100000" flip="none" algn="tl"/>
          </a:blipFill>
        </p:spPr>
      </p:pic>
      <p:sp>
        <p:nvSpPr>
          <p:cNvPr id="17" name="CuadroTexto 16">
            <a:extLst>
              <a:ext uri="{FF2B5EF4-FFF2-40B4-BE49-F238E27FC236}">
                <a16:creationId xmlns:a16="http://schemas.microsoft.com/office/drawing/2014/main" id="{57909236-9FA0-FF07-B985-4AB4A39377E5}"/>
              </a:ext>
            </a:extLst>
          </p:cNvPr>
          <p:cNvSpPr txBox="1"/>
          <p:nvPr/>
        </p:nvSpPr>
        <p:spPr>
          <a:xfrm>
            <a:off x="1061659" y="4245939"/>
            <a:ext cx="7020682" cy="830997"/>
          </a:xfrm>
          <a:prstGeom prst="rect">
            <a:avLst/>
          </a:prstGeom>
          <a:noFill/>
          <a:ln>
            <a:noFill/>
          </a:ln>
        </p:spPr>
        <p:txBody>
          <a:bodyPr wrap="square">
            <a:spAutoFit/>
          </a:bodyPr>
          <a:lstStyle/>
          <a:p>
            <a:pPr algn="ctr" defTabSz="457200">
              <a:defRPr/>
            </a:pPr>
            <a:r>
              <a:rPr lang="es-AR" sz="2400" b="1" dirty="0">
                <a:solidFill>
                  <a:schemeClr val="tx1">
                    <a:lumMod val="85000"/>
                    <a:lumOff val="15000"/>
                  </a:schemeClr>
                </a:solidFill>
                <a:latin typeface="Arial" pitchFamily="34" charset="0"/>
                <a:cs typeface="Arial" pitchFamily="34" charset="0"/>
              </a:rPr>
              <a:t>“</a:t>
            </a:r>
            <a:r>
              <a:rPr lang="en-US" sz="2400" b="1" dirty="0">
                <a:solidFill>
                  <a:schemeClr val="tx1">
                    <a:lumMod val="85000"/>
                    <a:lumOff val="15000"/>
                  </a:schemeClr>
                </a:solidFill>
                <a:latin typeface="Arial" pitchFamily="34" charset="0"/>
                <a:cs typeface="Arial" pitchFamily="34" charset="0"/>
              </a:rPr>
              <a:t>Guarantee the access to affordable, reliable, sustainable and modern energy for all</a:t>
            </a:r>
            <a:r>
              <a:rPr lang="es-AR" sz="2400" b="1" dirty="0">
                <a:solidFill>
                  <a:schemeClr val="tx1">
                    <a:lumMod val="85000"/>
                    <a:lumOff val="15000"/>
                  </a:schemeClr>
                </a:solidFill>
                <a:latin typeface="Arial" pitchFamily="34" charset="0"/>
                <a:cs typeface="Arial" pitchFamily="34" charset="0"/>
              </a:rPr>
              <a:t>”</a:t>
            </a:r>
          </a:p>
        </p:txBody>
      </p:sp>
      <p:sp>
        <p:nvSpPr>
          <p:cNvPr id="6" name="Elipse 5">
            <a:extLst>
              <a:ext uri="{FF2B5EF4-FFF2-40B4-BE49-F238E27FC236}">
                <a16:creationId xmlns:a16="http://schemas.microsoft.com/office/drawing/2014/main" id="{B9124EA6-2A05-8370-07FF-66BB4639B473}"/>
              </a:ext>
            </a:extLst>
          </p:cNvPr>
          <p:cNvSpPr/>
          <p:nvPr/>
        </p:nvSpPr>
        <p:spPr>
          <a:xfrm>
            <a:off x="4270313" y="3076097"/>
            <a:ext cx="2268000" cy="918000"/>
          </a:xfrm>
          <a:prstGeom prst="ellipse">
            <a:avLst/>
          </a:prstGeom>
          <a:solidFill>
            <a:srgbClr val="B0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s-AR" sz="2800" dirty="0">
              <a:solidFill>
                <a:srgbClr val="00ACD8"/>
              </a:solidFill>
            </a:endParaRPr>
          </a:p>
        </p:txBody>
      </p:sp>
      <p:sp>
        <p:nvSpPr>
          <p:cNvPr id="7" name="Elipse 6">
            <a:extLst>
              <a:ext uri="{FF2B5EF4-FFF2-40B4-BE49-F238E27FC236}">
                <a16:creationId xmlns:a16="http://schemas.microsoft.com/office/drawing/2014/main" id="{3C480957-4533-8CEA-54D9-E62BA3D29DF9}"/>
              </a:ext>
            </a:extLst>
          </p:cNvPr>
          <p:cNvSpPr/>
          <p:nvPr/>
        </p:nvSpPr>
        <p:spPr>
          <a:xfrm>
            <a:off x="6601601" y="1657854"/>
            <a:ext cx="2268000" cy="918000"/>
          </a:xfrm>
          <a:prstGeom prst="ellipse">
            <a:avLst/>
          </a:prstGeom>
          <a:solidFill>
            <a:schemeClr val="accent2">
              <a:lumMod val="40000"/>
              <a:lumOff val="60000"/>
              <a:alpha val="7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s-AR" sz="2800" dirty="0">
              <a:solidFill>
                <a:srgbClr val="ED7D31">
                  <a:lumMod val="75000"/>
                </a:srgbClr>
              </a:solidFill>
            </a:endParaRPr>
          </a:p>
        </p:txBody>
      </p:sp>
      <p:sp>
        <p:nvSpPr>
          <p:cNvPr id="8" name="Elipse 7">
            <a:extLst>
              <a:ext uri="{FF2B5EF4-FFF2-40B4-BE49-F238E27FC236}">
                <a16:creationId xmlns:a16="http://schemas.microsoft.com/office/drawing/2014/main" id="{7E20E8B6-FD93-0A15-039C-BFF37F4DB863}"/>
              </a:ext>
            </a:extLst>
          </p:cNvPr>
          <p:cNvSpPr/>
          <p:nvPr/>
        </p:nvSpPr>
        <p:spPr>
          <a:xfrm>
            <a:off x="6599772" y="3033994"/>
            <a:ext cx="2271658" cy="918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s-AR" sz="2800" dirty="0">
              <a:solidFill>
                <a:prstClr val="white"/>
              </a:solidFill>
            </a:endParaRPr>
          </a:p>
        </p:txBody>
      </p:sp>
      <p:sp>
        <p:nvSpPr>
          <p:cNvPr id="24" name="Elipse 23">
            <a:extLst>
              <a:ext uri="{FF2B5EF4-FFF2-40B4-BE49-F238E27FC236}">
                <a16:creationId xmlns:a16="http://schemas.microsoft.com/office/drawing/2014/main" id="{00050DB2-F2AF-46BE-8098-1C9B976047F4}"/>
              </a:ext>
            </a:extLst>
          </p:cNvPr>
          <p:cNvSpPr/>
          <p:nvPr/>
        </p:nvSpPr>
        <p:spPr>
          <a:xfrm>
            <a:off x="4256352" y="1657854"/>
            <a:ext cx="2268000" cy="918000"/>
          </a:xfrm>
          <a:prstGeom prst="ellipse">
            <a:avLst/>
          </a:prstGeom>
          <a:solidFill>
            <a:srgbClr val="C9E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s-AR" sz="2800" dirty="0">
              <a:solidFill>
                <a:srgbClr val="00B050"/>
              </a:solidFill>
            </a:endParaRPr>
          </a:p>
        </p:txBody>
      </p:sp>
      <p:pic>
        <p:nvPicPr>
          <p:cNvPr id="26" name="2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429" y="3205452"/>
            <a:ext cx="1415846" cy="575086"/>
          </a:xfrm>
          <a:prstGeom prst="rect">
            <a:avLst/>
          </a:prstGeom>
        </p:spPr>
      </p:pic>
      <p:pic>
        <p:nvPicPr>
          <p:cNvPr id="27" name="2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690" y="3291090"/>
            <a:ext cx="2025831" cy="403811"/>
          </a:xfrm>
          <a:prstGeom prst="rect">
            <a:avLst/>
          </a:prstGeom>
        </p:spPr>
      </p:pic>
      <p:pic>
        <p:nvPicPr>
          <p:cNvPr id="28" name="2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6266" y="1822733"/>
            <a:ext cx="1648181" cy="588242"/>
          </a:xfrm>
          <a:prstGeom prst="rect">
            <a:avLst/>
          </a:prstGeom>
        </p:spPr>
      </p:pic>
      <p:pic>
        <p:nvPicPr>
          <p:cNvPr id="29" name="2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9050" y="1858850"/>
            <a:ext cx="1713111" cy="516008"/>
          </a:xfrm>
          <a:prstGeom prst="rect">
            <a:avLst/>
          </a:prstGeom>
        </p:spPr>
      </p:pic>
      <p:pic>
        <p:nvPicPr>
          <p:cNvPr id="33" name="Imagen 5">
            <a:extLst>
              <a:ext uri="{FF2B5EF4-FFF2-40B4-BE49-F238E27FC236}">
                <a16:creationId xmlns:a16="http://schemas.microsoft.com/office/drawing/2014/main" id="{ACFF816F-4D15-062E-D5F2-008DE3055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245" y="178011"/>
            <a:ext cx="749746" cy="804605"/>
          </a:xfrm>
          <a:prstGeom prst="rect">
            <a:avLst/>
          </a:prstGeom>
        </p:spPr>
      </p:pic>
      <p:pic>
        <p:nvPicPr>
          <p:cNvPr id="2" name="1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508" y="1059582"/>
            <a:ext cx="2892412" cy="2892412"/>
          </a:xfrm>
          <a:prstGeom prst="rect">
            <a:avLst/>
          </a:prstGeom>
        </p:spPr>
      </p:pic>
      <p:pic>
        <p:nvPicPr>
          <p:cNvPr id="3" name="41 Imagen">
            <a:extLst>
              <a:ext uri="{FF2B5EF4-FFF2-40B4-BE49-F238E27FC236}">
                <a16:creationId xmlns:a16="http://schemas.microsoft.com/office/drawing/2014/main" id="{C619E5BD-EEF2-3524-60E3-30CC9C7CD6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9177" y="303497"/>
            <a:ext cx="5487119" cy="508067"/>
          </a:xfrm>
          <a:prstGeom prst="rect">
            <a:avLst/>
          </a:prstGeom>
        </p:spPr>
      </p:pic>
      <p:pic>
        <p:nvPicPr>
          <p:cNvPr id="4" name="Imagen 4" descr="Interfaz de usuario gráfica, Texto, Aplicación, Chat o mensaje de texto&#10;&#10;Descripción generada automáticamente">
            <a:extLst>
              <a:ext uri="{FF2B5EF4-FFF2-40B4-BE49-F238E27FC236}">
                <a16:creationId xmlns:a16="http://schemas.microsoft.com/office/drawing/2014/main" id="{4FC0D991-FBFD-48A0-21F9-914CFB8762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58838" y="143178"/>
            <a:ext cx="617618" cy="874270"/>
          </a:xfrm>
          <a:prstGeom prst="rect">
            <a:avLst/>
          </a:prstGeom>
        </p:spPr>
      </p:pic>
      <p:pic>
        <p:nvPicPr>
          <p:cNvPr id="5" name="Marcador de contenido 8" descr="Imagen que contiene señal, reloj, mujer, firmar&#10;&#10;Descripción generada automáticamente">
            <a:extLst>
              <a:ext uri="{FF2B5EF4-FFF2-40B4-BE49-F238E27FC236}">
                <a16:creationId xmlns:a16="http://schemas.microsoft.com/office/drawing/2014/main" id="{DED26E6F-32AB-FF35-5307-520427AADCB3}"/>
              </a:ext>
            </a:extLst>
          </p:cNvPr>
          <p:cNvPicPr>
            <a:picLocks noGrp="1" noChangeAspect="1"/>
          </p:cNvPicPr>
          <p:nvPr>
            <p:ph idx="1"/>
          </p:nvPr>
        </p:nvPicPr>
        <p:blipFill>
          <a:blip r:embed="rId12" cstate="print">
            <a:extLst>
              <a:ext uri="{28A0092B-C50C-407E-A947-70E740481C1C}">
                <a14:useLocalDpi xmlns:a14="http://schemas.microsoft.com/office/drawing/2010/main" val="0"/>
              </a:ext>
            </a:extLst>
          </a:blip>
          <a:stretch>
            <a:fillRect/>
          </a:stretch>
        </p:blipFill>
        <p:spPr>
          <a:xfrm>
            <a:off x="5874022" y="942320"/>
            <a:ext cx="1451499" cy="564256"/>
          </a:xfrm>
        </p:spPr>
      </p:pic>
    </p:spTree>
    <p:extLst>
      <p:ext uri="{BB962C8B-B14F-4D97-AF65-F5344CB8AC3E}">
        <p14:creationId xmlns:p14="http://schemas.microsoft.com/office/powerpoint/2010/main" val="319859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9AC1AD-2EF1-5585-5072-0C9A15AC429D}"/>
              </a:ext>
            </a:extLst>
          </p:cNvPr>
          <p:cNvSpPr>
            <a:spLocks noGrp="1"/>
          </p:cNvSpPr>
          <p:nvPr>
            <p:ph idx="1"/>
          </p:nvPr>
        </p:nvSpPr>
        <p:spPr>
          <a:xfrm>
            <a:off x="628650" y="987574"/>
            <a:ext cx="7886700" cy="3600400"/>
          </a:xfrm>
        </p:spPr>
        <p:txBody>
          <a:bodyPr>
            <a:noAutofit/>
          </a:bodyPr>
          <a:lstStyle/>
          <a:p>
            <a:pPr algn="just"/>
            <a:r>
              <a:rPr lang="en-US" sz="1800" dirty="0"/>
              <a:t>In the framework of the prioritization of goals made in 2021, CGPDS chose to work on SDG 7 with the intention of promoting a transition towards less polluting fuels for different means of transportation.  </a:t>
            </a:r>
          </a:p>
          <a:p>
            <a:pPr algn="just"/>
            <a:r>
              <a:rPr lang="en-US" sz="1800" dirty="0"/>
              <a:t>Since it involved changing fuel sources in large cargo terminals, which implies an extended time of execution, we decided to add other projects with immediate impact to the SDG 7 strategy. The Project selected consists in installing solar water heaters in vulnerable communities around our port. </a:t>
            </a:r>
          </a:p>
          <a:p>
            <a:pPr algn="just"/>
            <a:r>
              <a:rPr lang="en-US" sz="1800" dirty="0"/>
              <a:t>In this context, the SDG team redefined the initial proposal and concentrates its efforts on a project that allows us to foster renewable energies and promote the circular economy in a vulnerable social context. This new Project impacts on SDG 7 as well as in SDG 12, 13 and 16. All of them are certified.</a:t>
            </a:r>
          </a:p>
        </p:txBody>
      </p:sp>
      <p:pic>
        <p:nvPicPr>
          <p:cNvPr id="4" name="Imagen 3">
            <a:extLst>
              <a:ext uri="{FF2B5EF4-FFF2-40B4-BE49-F238E27FC236}">
                <a16:creationId xmlns:a16="http://schemas.microsoft.com/office/drawing/2014/main" id="{83E242F8-DCAE-0C6D-AD14-46177B95489B}"/>
              </a:ext>
            </a:extLst>
          </p:cNvPr>
          <p:cNvPicPr>
            <a:picLocks noChangeAspect="1"/>
          </p:cNvPicPr>
          <p:nvPr/>
        </p:nvPicPr>
        <p:blipFill>
          <a:blip r:embed="rId2"/>
          <a:stretch>
            <a:fillRect/>
          </a:stretch>
        </p:blipFill>
        <p:spPr>
          <a:xfrm>
            <a:off x="5965227" y="4371950"/>
            <a:ext cx="695005" cy="695004"/>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7520" y="4372052"/>
            <a:ext cx="694800" cy="694800"/>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3200" y="4372052"/>
            <a:ext cx="694800" cy="694800"/>
          </a:xfrm>
          <a:prstGeom prst="rect">
            <a:avLst/>
          </a:prstGeom>
        </p:spPr>
      </p:pic>
      <p:grpSp>
        <p:nvGrpSpPr>
          <p:cNvPr id="7" name="6 Grupo"/>
          <p:cNvGrpSpPr/>
          <p:nvPr/>
        </p:nvGrpSpPr>
        <p:grpSpPr>
          <a:xfrm>
            <a:off x="2635590" y="156577"/>
            <a:ext cx="3872820" cy="830997"/>
            <a:chOff x="3660648" y="406197"/>
            <a:chExt cx="5184604" cy="1107996"/>
          </a:xfrm>
        </p:grpSpPr>
        <p:pic>
          <p:nvPicPr>
            <p:cNvPr id="8" name="Imagen 1">
              <a:extLst>
                <a:ext uri="{FF2B5EF4-FFF2-40B4-BE49-F238E27FC236}">
                  <a16:creationId xmlns:a16="http://schemas.microsoft.com/office/drawing/2014/main" id="{5DE5F7CF-41E8-E545-4C24-B5E6ECC003A9}"/>
                </a:ext>
              </a:extLst>
            </p:cNvPr>
            <p:cNvPicPr>
              <a:picLocks noChangeAspect="1"/>
            </p:cNvPicPr>
            <p:nvPr/>
          </p:nvPicPr>
          <p:blipFill>
            <a:blip r:embed="rId5"/>
            <a:stretch>
              <a:fillRect/>
            </a:stretch>
          </p:blipFill>
          <p:spPr>
            <a:xfrm>
              <a:off x="3660648" y="507843"/>
              <a:ext cx="5184604" cy="926672"/>
            </a:xfrm>
            <a:prstGeom prst="rect">
              <a:avLst/>
            </a:prstGeom>
          </p:spPr>
        </p:pic>
        <p:sp>
          <p:nvSpPr>
            <p:cNvPr id="9" name="CuadroTexto 8">
              <a:extLst>
                <a:ext uri="{FF2B5EF4-FFF2-40B4-BE49-F238E27FC236}">
                  <a16:creationId xmlns:a16="http://schemas.microsoft.com/office/drawing/2014/main" id="{0965CC14-05CD-D906-953D-277A3ACEF673}"/>
                </a:ext>
              </a:extLst>
            </p:cNvPr>
            <p:cNvSpPr txBox="1"/>
            <p:nvPr/>
          </p:nvSpPr>
          <p:spPr>
            <a:xfrm>
              <a:off x="3660648" y="406197"/>
              <a:ext cx="5098656" cy="1107996"/>
            </a:xfrm>
            <a:prstGeom prst="rect">
              <a:avLst/>
            </a:prstGeom>
            <a:noFill/>
          </p:spPr>
          <p:txBody>
            <a:bodyPr wrap="square">
              <a:spAutoFit/>
            </a:bodyPr>
            <a:lstStyle/>
            <a:p>
              <a:pPr algn="ctr" defTabSz="457200">
                <a:defRPr/>
              </a:pPr>
              <a:r>
                <a:rPr lang="es-MX" sz="2400" b="1" dirty="0"/>
                <a:t>“</a:t>
              </a:r>
              <a:r>
                <a:rPr lang="en-US" sz="2400" b="1" dirty="0"/>
                <a:t>Sustainable Solar Water Heaters” Project</a:t>
              </a:r>
              <a:endParaRPr lang="en-US" sz="2400" b="1" dirty="0">
                <a:solidFill>
                  <a:prstClr val="black"/>
                </a:solidFill>
                <a:cs typeface="Times New Roman" panose="02020603050405020304" pitchFamily="18" charset="0"/>
              </a:endParaRPr>
            </a:p>
          </p:txBody>
        </p:sp>
      </p:grpSp>
      <p:pic>
        <p:nvPicPr>
          <p:cNvPr id="13"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14" name="Imagen 5">
            <a:extLst>
              <a:ext uri="{FF2B5EF4-FFF2-40B4-BE49-F238E27FC236}">
                <a16:creationId xmlns:a16="http://schemas.microsoft.com/office/drawing/2014/main" id="{ACFF816F-4D15-062E-D5F2-008DE30554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245" y="178011"/>
            <a:ext cx="749746" cy="804605"/>
          </a:xfrm>
          <a:prstGeom prst="rect">
            <a:avLst/>
          </a:prstGeom>
        </p:spPr>
      </p:pic>
      <p:pic>
        <p:nvPicPr>
          <p:cNvPr id="11" name="40 Imagen">
            <a:extLst>
              <a:ext uri="{FF2B5EF4-FFF2-40B4-BE49-F238E27FC236}">
                <a16:creationId xmlns:a16="http://schemas.microsoft.com/office/drawing/2014/main" id="{35B7C5FE-7A68-8194-8640-B3C113132F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9608" y="4371950"/>
            <a:ext cx="694800" cy="694800"/>
          </a:xfrm>
          <a:prstGeom prst="rect">
            <a:avLst/>
          </a:prstGeom>
        </p:spPr>
      </p:pic>
    </p:spTree>
    <p:extLst>
      <p:ext uri="{BB962C8B-B14F-4D97-AF65-F5344CB8AC3E}">
        <p14:creationId xmlns:p14="http://schemas.microsoft.com/office/powerpoint/2010/main" val="290224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150861"/>
            <a:ext cx="9144000" cy="1150862"/>
          </a:xfrm>
          <a:prstGeom prst="rect">
            <a:avLst/>
          </a:prstGeom>
          <a:solidFill>
            <a:schemeClr val="accent4">
              <a:lumMod val="60000"/>
              <a:lumOff val="40000"/>
              <a:alpha val="4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a:extLst>
              <a:ext uri="{FF2B5EF4-FFF2-40B4-BE49-F238E27FC236}">
                <a16:creationId xmlns:a16="http://schemas.microsoft.com/office/drawing/2014/main" id="{5DE5F7CF-41E8-E545-4C24-B5E6ECC003A9}"/>
              </a:ext>
            </a:extLst>
          </p:cNvPr>
          <p:cNvPicPr>
            <a:picLocks noChangeAspect="1"/>
          </p:cNvPicPr>
          <p:nvPr/>
        </p:nvPicPr>
        <p:blipFill>
          <a:blip r:embed="rId2"/>
          <a:stretch>
            <a:fillRect/>
          </a:stretch>
        </p:blipFill>
        <p:spPr>
          <a:xfrm>
            <a:off x="2635590" y="232811"/>
            <a:ext cx="3872820" cy="695004"/>
          </a:xfrm>
          <a:prstGeom prst="rect">
            <a:avLst/>
          </a:prstGeom>
        </p:spPr>
      </p:pic>
      <p:sp>
        <p:nvSpPr>
          <p:cNvPr id="9" name="CuadroTexto 8">
            <a:extLst>
              <a:ext uri="{FF2B5EF4-FFF2-40B4-BE49-F238E27FC236}">
                <a16:creationId xmlns:a16="http://schemas.microsoft.com/office/drawing/2014/main" id="{0965CC14-05CD-D906-953D-277A3ACEF673}"/>
              </a:ext>
            </a:extLst>
          </p:cNvPr>
          <p:cNvSpPr txBox="1"/>
          <p:nvPr/>
        </p:nvSpPr>
        <p:spPr>
          <a:xfrm>
            <a:off x="2987824" y="318703"/>
            <a:ext cx="3165564" cy="523220"/>
          </a:xfrm>
          <a:prstGeom prst="rect">
            <a:avLst/>
          </a:prstGeom>
          <a:noFill/>
        </p:spPr>
        <p:txBody>
          <a:bodyPr wrap="square">
            <a:spAutoFit/>
          </a:bodyPr>
          <a:lstStyle/>
          <a:p>
            <a:pPr algn="ctr" defTabSz="457200">
              <a:defRPr/>
            </a:pPr>
            <a:r>
              <a:rPr lang="en-US" sz="2800" b="1" dirty="0">
                <a:solidFill>
                  <a:prstClr val="black"/>
                </a:solidFill>
                <a:cs typeface="Times New Roman" panose="02020603050405020304" pitchFamily="18" charset="0"/>
              </a:rPr>
              <a:t>Action Plan </a:t>
            </a:r>
          </a:p>
        </p:txBody>
      </p:sp>
      <p:pic>
        <p:nvPicPr>
          <p:cNvPr id="5"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6" name="Imagen 5">
            <a:extLst>
              <a:ext uri="{FF2B5EF4-FFF2-40B4-BE49-F238E27FC236}">
                <a16:creationId xmlns:a16="http://schemas.microsoft.com/office/drawing/2014/main" id="{ACFF816F-4D15-062E-D5F2-008DE3055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12" name="Imagen 3">
            <a:extLst>
              <a:ext uri="{FF2B5EF4-FFF2-40B4-BE49-F238E27FC236}">
                <a16:creationId xmlns:a16="http://schemas.microsoft.com/office/drawing/2014/main" id="{83E242F8-DCAE-0C6D-AD14-46177B95489B}"/>
              </a:ext>
            </a:extLst>
          </p:cNvPr>
          <p:cNvPicPr>
            <a:picLocks noChangeAspect="1"/>
          </p:cNvPicPr>
          <p:nvPr/>
        </p:nvPicPr>
        <p:blipFill>
          <a:blip r:embed="rId5"/>
          <a:stretch>
            <a:fillRect/>
          </a:stretch>
        </p:blipFill>
        <p:spPr>
          <a:xfrm>
            <a:off x="1981570" y="4410859"/>
            <a:ext cx="695005" cy="695004"/>
          </a:xfrm>
          <a:prstGeom prst="rect">
            <a:avLst/>
          </a:prstGeom>
        </p:spPr>
      </p:pic>
      <p:sp>
        <p:nvSpPr>
          <p:cNvPr id="14" name="CuadroTexto 6">
            <a:extLst>
              <a:ext uri="{FF2B5EF4-FFF2-40B4-BE49-F238E27FC236}">
                <a16:creationId xmlns:a16="http://schemas.microsoft.com/office/drawing/2014/main" id="{29C26830-8F69-4AD3-9F1B-F24C4ACF95EA}"/>
              </a:ext>
            </a:extLst>
          </p:cNvPr>
          <p:cNvSpPr txBox="1"/>
          <p:nvPr/>
        </p:nvSpPr>
        <p:spPr>
          <a:xfrm>
            <a:off x="183085" y="1151511"/>
            <a:ext cx="8729618" cy="400110"/>
          </a:xfrm>
          <a:prstGeom prst="rect">
            <a:avLst/>
          </a:prstGeom>
          <a:noFill/>
        </p:spPr>
        <p:txBody>
          <a:bodyPr wrap="square" rtlCol="0">
            <a:spAutoFit/>
          </a:bodyPr>
          <a:lstStyle/>
          <a:p>
            <a:pPr algn="just" defTabSz="457200">
              <a:defRPr/>
            </a:pPr>
            <a:r>
              <a:rPr lang="es-AR" sz="2000" b="1" dirty="0">
                <a:solidFill>
                  <a:srgbClr val="000000"/>
                </a:solidFill>
                <a:ea typeface="Times New Roman" panose="02020603050405020304" pitchFamily="18" charset="0"/>
                <a:cs typeface="Calibri" panose="020F0502020204030204" pitchFamily="34" charset="0"/>
              </a:rPr>
              <a:t>7</a:t>
            </a:r>
            <a:r>
              <a:rPr lang="en-US" sz="2000" b="1" dirty="0">
                <a:solidFill>
                  <a:srgbClr val="000000"/>
                </a:solidFill>
                <a:ea typeface="Times New Roman" panose="02020603050405020304" pitchFamily="18" charset="0"/>
                <a:cs typeface="Calibri" panose="020F0502020204030204" pitchFamily="34" charset="0"/>
              </a:rPr>
              <a:t>. Promoting energy from renewable sources</a:t>
            </a:r>
            <a:r>
              <a:rPr lang="es-AR" sz="2000" b="1" dirty="0">
                <a:solidFill>
                  <a:srgbClr val="000000"/>
                </a:solidFill>
                <a:ea typeface="Times New Roman" panose="02020603050405020304" pitchFamily="18" charset="0"/>
                <a:cs typeface="Calibri" panose="020F0502020204030204" pitchFamily="34" charset="0"/>
              </a:rPr>
              <a:t>.</a:t>
            </a:r>
          </a:p>
        </p:txBody>
      </p:sp>
      <p:sp>
        <p:nvSpPr>
          <p:cNvPr id="15" name="CuadroTexto 11">
            <a:extLst>
              <a:ext uri="{FF2B5EF4-FFF2-40B4-BE49-F238E27FC236}">
                <a16:creationId xmlns:a16="http://schemas.microsoft.com/office/drawing/2014/main" id="{DA1DFBAF-2898-8DD7-BAC6-B12F750814B6}"/>
              </a:ext>
            </a:extLst>
          </p:cNvPr>
          <p:cNvSpPr txBox="1"/>
          <p:nvPr/>
        </p:nvSpPr>
        <p:spPr>
          <a:xfrm>
            <a:off x="183113" y="1599642"/>
            <a:ext cx="8646551" cy="646331"/>
          </a:xfrm>
          <a:prstGeom prst="rect">
            <a:avLst/>
          </a:prstGeom>
          <a:noFill/>
        </p:spPr>
        <p:txBody>
          <a:bodyPr wrap="square">
            <a:spAutoFit/>
          </a:bodyPr>
          <a:lstStyle/>
          <a:p>
            <a:pPr algn="just" defTabSz="457200">
              <a:defRPr/>
            </a:pPr>
            <a:r>
              <a:rPr lang="en-US" b="1" dirty="0">
                <a:solidFill>
                  <a:prstClr val="black"/>
                </a:solidFill>
              </a:rPr>
              <a:t>Aim: Foster and promote the use of energy from renewable sources to have a positive impact on the Puerto Dock </a:t>
            </a:r>
            <a:r>
              <a:rPr lang="en-US" b="1" dirty="0" err="1">
                <a:solidFill>
                  <a:prstClr val="black"/>
                </a:solidFill>
              </a:rPr>
              <a:t>Sud</a:t>
            </a:r>
            <a:r>
              <a:rPr lang="en-US" b="1" dirty="0">
                <a:solidFill>
                  <a:prstClr val="black"/>
                </a:solidFill>
              </a:rPr>
              <a:t> community. </a:t>
            </a:r>
            <a:endParaRPr lang="en-US" dirty="0">
              <a:solidFill>
                <a:prstClr val="black"/>
              </a:solidFill>
              <a:ea typeface="Calibri" panose="020F0502020204030204" pitchFamily="34" charset="0"/>
              <a:cs typeface="Times New Roman" panose="02020603050405020304" pitchFamily="18" charset="0"/>
            </a:endParaRPr>
          </a:p>
        </p:txBody>
      </p:sp>
      <p:pic>
        <p:nvPicPr>
          <p:cNvPr id="4" name="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0256" y="4410859"/>
            <a:ext cx="694800" cy="694800"/>
          </a:xfrm>
          <a:prstGeom prst="rect">
            <a:avLst/>
          </a:prstGeom>
        </p:spPr>
      </p:pic>
      <p:pic>
        <p:nvPicPr>
          <p:cNvPr id="8" name="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6877" y="4410857"/>
            <a:ext cx="675357" cy="675357"/>
          </a:xfrm>
          <a:prstGeom prst="rect">
            <a:avLst/>
          </a:prstGeom>
        </p:spPr>
      </p:pic>
      <p:pic>
        <p:nvPicPr>
          <p:cNvPr id="13" name="40 Imagen">
            <a:extLst>
              <a:ext uri="{FF2B5EF4-FFF2-40B4-BE49-F238E27FC236}">
                <a16:creationId xmlns:a16="http://schemas.microsoft.com/office/drawing/2014/main" id="{35B7C5FE-7A68-8194-8640-B3C113132F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4906" y="4410859"/>
            <a:ext cx="675356" cy="675356"/>
          </a:xfrm>
          <a:prstGeom prst="rect">
            <a:avLst/>
          </a:prstGeom>
        </p:spPr>
      </p:pic>
      <p:sp>
        <p:nvSpPr>
          <p:cNvPr id="16" name="CuadroTexto 4">
            <a:extLst>
              <a:ext uri="{FF2B5EF4-FFF2-40B4-BE49-F238E27FC236}">
                <a16:creationId xmlns:a16="http://schemas.microsoft.com/office/drawing/2014/main" id="{6B0D4770-D36F-FFAB-EB64-BD7FC55BBBEC}"/>
              </a:ext>
            </a:extLst>
          </p:cNvPr>
          <p:cNvSpPr txBox="1"/>
          <p:nvPr/>
        </p:nvSpPr>
        <p:spPr>
          <a:xfrm>
            <a:off x="183113" y="2612118"/>
            <a:ext cx="6189085" cy="338554"/>
          </a:xfrm>
          <a:prstGeom prst="rect">
            <a:avLst/>
          </a:prstGeom>
          <a:noFill/>
        </p:spPr>
        <p:txBody>
          <a:bodyPr wrap="square">
            <a:spAutoFit/>
          </a:bodyPr>
          <a:lstStyle/>
          <a:p>
            <a:pPr marL="342900" indent="-342900" algn="just" defTabSz="457200">
              <a:buAutoNum type="arabicPeriod"/>
              <a:defRPr/>
            </a:pPr>
            <a:r>
              <a:rPr lang="en-US" sz="1600" b="1" dirty="0">
                <a:solidFill>
                  <a:prstClr val="black"/>
                </a:solidFill>
                <a:cs typeface="Times New Roman" panose="02020603050405020304" pitchFamily="18" charset="0"/>
              </a:rPr>
              <a:t>Installing solar water heaters in zones administered by CGPDS. </a:t>
            </a:r>
            <a:r>
              <a:rPr lang="en-US" sz="1600" dirty="0">
                <a:solidFill>
                  <a:prstClr val="black"/>
                </a:solidFill>
                <a:cs typeface="Times New Roman" panose="02020603050405020304" pitchFamily="18" charset="0"/>
              </a:rPr>
              <a:t> </a:t>
            </a:r>
            <a:endParaRPr lang="en-US" sz="1600" b="1" dirty="0">
              <a:solidFill>
                <a:prstClr val="black"/>
              </a:solidFill>
              <a:cs typeface="Times New Roman" panose="02020603050405020304" pitchFamily="18" charset="0"/>
            </a:endParaRPr>
          </a:p>
        </p:txBody>
      </p:sp>
      <p:sp>
        <p:nvSpPr>
          <p:cNvPr id="17" name="CuadroTexto 9">
            <a:extLst>
              <a:ext uri="{FF2B5EF4-FFF2-40B4-BE49-F238E27FC236}">
                <a16:creationId xmlns:a16="http://schemas.microsoft.com/office/drawing/2014/main" id="{C7E9C40A-3E07-7381-C082-1D20606B3A90}"/>
              </a:ext>
            </a:extLst>
          </p:cNvPr>
          <p:cNvSpPr txBox="1"/>
          <p:nvPr/>
        </p:nvSpPr>
        <p:spPr>
          <a:xfrm>
            <a:off x="183114" y="3308379"/>
            <a:ext cx="6189084" cy="830997"/>
          </a:xfrm>
          <a:prstGeom prst="rect">
            <a:avLst/>
          </a:prstGeom>
          <a:noFill/>
        </p:spPr>
        <p:txBody>
          <a:bodyPr wrap="square">
            <a:spAutoFit/>
          </a:bodyPr>
          <a:lstStyle/>
          <a:p>
            <a:pPr marL="342900" indent="-342900" algn="just" defTabSz="457200">
              <a:buAutoNum type="arabicPeriod" startAt="2"/>
              <a:defRPr/>
            </a:pPr>
            <a:r>
              <a:rPr lang="en-US" sz="1600" dirty="0">
                <a:solidFill>
                  <a:prstClr val="black"/>
                </a:solidFill>
                <a:ea typeface="Calibri" panose="020F0502020204030204" pitchFamily="34" charset="0"/>
                <a:cs typeface="Times New Roman" panose="02020603050405020304" pitchFamily="18" charset="0"/>
              </a:rPr>
              <a:t>Provide advice and training, and facilitate the installation of </a:t>
            </a:r>
            <a:r>
              <a:rPr lang="en-US" sz="1600" b="1" dirty="0">
                <a:solidFill>
                  <a:prstClr val="black"/>
                </a:solidFill>
                <a:ea typeface="Calibri" panose="020F0502020204030204" pitchFamily="34" charset="0"/>
                <a:cs typeface="Times New Roman" panose="02020603050405020304" pitchFamily="18" charset="0"/>
              </a:rPr>
              <a:t>solar water heaters using recycled materials for the benefit of the vulnerable community surrounding our Port. </a:t>
            </a:r>
          </a:p>
        </p:txBody>
      </p:sp>
      <p:pic>
        <p:nvPicPr>
          <p:cNvPr id="18" name="Imagen 16">
            <a:extLst>
              <a:ext uri="{FF2B5EF4-FFF2-40B4-BE49-F238E27FC236}">
                <a16:creationId xmlns:a16="http://schemas.microsoft.com/office/drawing/2014/main" id="{3907191D-5EB8-5DE7-23DA-65566922F1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4208" y="2427734"/>
            <a:ext cx="2592288" cy="2592288"/>
          </a:xfrm>
          <a:prstGeom prst="rect">
            <a:avLst/>
          </a:prstGeom>
        </p:spPr>
      </p:pic>
    </p:spTree>
    <p:extLst>
      <p:ext uri="{BB962C8B-B14F-4D97-AF65-F5344CB8AC3E}">
        <p14:creationId xmlns:p14="http://schemas.microsoft.com/office/powerpoint/2010/main" val="234429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1023 CuadroTexto"/>
          <p:cNvSpPr txBox="1"/>
          <p:nvPr/>
        </p:nvSpPr>
        <p:spPr>
          <a:xfrm>
            <a:off x="116709" y="843558"/>
            <a:ext cx="3663204" cy="523220"/>
          </a:xfrm>
          <a:prstGeom prst="rect">
            <a:avLst/>
          </a:prstGeom>
          <a:noFill/>
        </p:spPr>
        <p:txBody>
          <a:bodyPr wrap="square" rtlCol="0">
            <a:spAutoFit/>
          </a:bodyPr>
          <a:lstStyle/>
          <a:p>
            <a:pPr algn="just"/>
            <a:r>
              <a:rPr lang="en-US" sz="1400" dirty="0"/>
              <a:t>The neighborhood of </a:t>
            </a:r>
            <a:r>
              <a:rPr lang="en-US" sz="1400" b="1" dirty="0"/>
              <a:t>Dock </a:t>
            </a:r>
            <a:r>
              <a:rPr lang="en-US" sz="1400" b="1" dirty="0" err="1"/>
              <a:t>Sud</a:t>
            </a:r>
            <a:r>
              <a:rPr lang="en-US" sz="1400" b="1" dirty="0"/>
              <a:t> </a:t>
            </a:r>
            <a:r>
              <a:rPr lang="en-US" sz="1400" dirty="0"/>
              <a:t>is located in the Avellaneda district. </a:t>
            </a:r>
          </a:p>
        </p:txBody>
      </p:sp>
      <p:sp>
        <p:nvSpPr>
          <p:cNvPr id="34" name="33 CuadroTexto"/>
          <p:cNvSpPr txBox="1"/>
          <p:nvPr/>
        </p:nvSpPr>
        <p:spPr>
          <a:xfrm>
            <a:off x="116705" y="1328450"/>
            <a:ext cx="3663208" cy="523220"/>
          </a:xfrm>
          <a:prstGeom prst="rect">
            <a:avLst/>
          </a:prstGeom>
          <a:noFill/>
        </p:spPr>
        <p:txBody>
          <a:bodyPr wrap="square" rtlCol="0">
            <a:spAutoFit/>
          </a:bodyPr>
          <a:lstStyle/>
          <a:p>
            <a:r>
              <a:rPr lang="en-US" sz="1400" dirty="0"/>
              <a:t>There is a variety of vulnerable communities in this neighborhood, such as: </a:t>
            </a:r>
          </a:p>
        </p:txBody>
      </p:sp>
      <p:sp>
        <p:nvSpPr>
          <p:cNvPr id="35" name="34 CuadroTexto"/>
          <p:cNvSpPr txBox="1"/>
          <p:nvPr/>
        </p:nvSpPr>
        <p:spPr>
          <a:xfrm>
            <a:off x="116704" y="1923678"/>
            <a:ext cx="3663205" cy="738664"/>
          </a:xfrm>
          <a:prstGeom prst="rect">
            <a:avLst/>
          </a:prstGeom>
          <a:solidFill>
            <a:srgbClr val="FF2D2D"/>
          </a:solidFill>
        </p:spPr>
        <p:txBody>
          <a:bodyPr wrap="square" rtlCol="0">
            <a:spAutoFit/>
          </a:bodyPr>
          <a:lstStyle/>
          <a:p>
            <a:r>
              <a:rPr lang="en-US" sz="1400" dirty="0"/>
              <a:t>- </a:t>
            </a:r>
            <a:r>
              <a:rPr lang="en-US" sz="1400" b="1" dirty="0"/>
              <a:t>Barrio </a:t>
            </a:r>
            <a:r>
              <a:rPr lang="en-US" sz="1400" b="1" dirty="0" err="1"/>
              <a:t>Inflamable</a:t>
            </a:r>
            <a:r>
              <a:rPr lang="en-US" sz="1400" b="1" dirty="0"/>
              <a:t> [Flammable Neighborhood]</a:t>
            </a:r>
            <a:r>
              <a:rPr lang="en-US" sz="1400" dirty="0"/>
              <a:t> which receives its name from to the proximity to the port hydrocarbons sector. </a:t>
            </a:r>
          </a:p>
        </p:txBody>
      </p:sp>
      <p:sp>
        <p:nvSpPr>
          <p:cNvPr id="36" name="35 CuadroTexto"/>
          <p:cNvSpPr txBox="1"/>
          <p:nvPr/>
        </p:nvSpPr>
        <p:spPr>
          <a:xfrm>
            <a:off x="116708" y="2715766"/>
            <a:ext cx="3663204" cy="523220"/>
          </a:xfrm>
          <a:prstGeom prst="rect">
            <a:avLst/>
          </a:prstGeom>
          <a:solidFill>
            <a:schemeClr val="accent5">
              <a:lumMod val="60000"/>
              <a:lumOff val="40000"/>
            </a:schemeClr>
          </a:solidFill>
        </p:spPr>
        <p:txBody>
          <a:bodyPr wrap="square" rtlCol="0">
            <a:spAutoFit/>
          </a:bodyPr>
          <a:lstStyle/>
          <a:p>
            <a:r>
              <a:rPr lang="es-MX" sz="1400" dirty="0"/>
              <a:t>- </a:t>
            </a:r>
            <a:r>
              <a:rPr lang="en-US" sz="1400" b="1" dirty="0" err="1"/>
              <a:t>Danubio</a:t>
            </a:r>
            <a:r>
              <a:rPr lang="en-US" sz="1400" b="1" dirty="0"/>
              <a:t> Azul </a:t>
            </a:r>
            <a:r>
              <a:rPr lang="en-US" sz="1400" dirty="0"/>
              <a:t>is the smallest, close to the general cargo area of the port.</a:t>
            </a:r>
          </a:p>
        </p:txBody>
      </p:sp>
      <p:sp>
        <p:nvSpPr>
          <p:cNvPr id="37" name="36 CuadroTexto"/>
          <p:cNvSpPr txBox="1"/>
          <p:nvPr/>
        </p:nvSpPr>
        <p:spPr>
          <a:xfrm>
            <a:off x="116708" y="3291830"/>
            <a:ext cx="3663204" cy="954107"/>
          </a:xfrm>
          <a:prstGeom prst="rect">
            <a:avLst/>
          </a:prstGeom>
          <a:solidFill>
            <a:srgbClr val="92D050"/>
          </a:solidFill>
        </p:spPr>
        <p:txBody>
          <a:bodyPr wrap="square" rtlCol="0">
            <a:spAutoFit/>
          </a:bodyPr>
          <a:lstStyle/>
          <a:p>
            <a:r>
              <a:rPr lang="en-US" sz="1400" dirty="0"/>
              <a:t>- </a:t>
            </a:r>
            <a:r>
              <a:rPr lang="en-US" sz="1400" b="1" dirty="0"/>
              <a:t>Isla </a:t>
            </a:r>
            <a:r>
              <a:rPr lang="en-US" sz="1400" b="1" dirty="0" err="1"/>
              <a:t>Maciel</a:t>
            </a:r>
            <a:r>
              <a:rPr lang="en-US" sz="1400" b="1" dirty="0"/>
              <a:t>: </a:t>
            </a:r>
            <a:r>
              <a:rPr lang="en-US" sz="1400" dirty="0"/>
              <a:t>is on the other side of the highway and is adjacent to the largest container company in the country.  It borders with </a:t>
            </a:r>
            <a:r>
              <a:rPr lang="en-US" sz="1400" dirty="0" err="1"/>
              <a:t>Matanza</a:t>
            </a:r>
            <a:r>
              <a:rPr lang="en-US" sz="1400" dirty="0"/>
              <a:t> and </a:t>
            </a:r>
            <a:r>
              <a:rPr lang="en-US" sz="1400" dirty="0" err="1"/>
              <a:t>Riachuelo</a:t>
            </a:r>
            <a:r>
              <a:rPr lang="en-US" sz="1400" dirty="0"/>
              <a:t> rivers.</a:t>
            </a:r>
          </a:p>
        </p:txBody>
      </p:sp>
      <p:grpSp>
        <p:nvGrpSpPr>
          <p:cNvPr id="39" name="38 Grupo"/>
          <p:cNvGrpSpPr/>
          <p:nvPr/>
        </p:nvGrpSpPr>
        <p:grpSpPr>
          <a:xfrm>
            <a:off x="116704" y="167838"/>
            <a:ext cx="3519193" cy="621716"/>
            <a:chOff x="3660648" y="507843"/>
            <a:chExt cx="5184604" cy="926672"/>
          </a:xfrm>
        </p:grpSpPr>
        <p:pic>
          <p:nvPicPr>
            <p:cNvPr id="40" name="Imagen 1">
              <a:extLst>
                <a:ext uri="{FF2B5EF4-FFF2-40B4-BE49-F238E27FC236}">
                  <a16:creationId xmlns:a16="http://schemas.microsoft.com/office/drawing/2014/main" id="{5DE5F7CF-41E8-E545-4C24-B5E6ECC003A9}"/>
                </a:ext>
              </a:extLst>
            </p:cNvPr>
            <p:cNvPicPr>
              <a:picLocks noChangeAspect="1"/>
            </p:cNvPicPr>
            <p:nvPr/>
          </p:nvPicPr>
          <p:blipFill>
            <a:blip r:embed="rId2"/>
            <a:stretch>
              <a:fillRect/>
            </a:stretch>
          </p:blipFill>
          <p:spPr>
            <a:xfrm>
              <a:off x="3660648" y="507843"/>
              <a:ext cx="5184604" cy="926672"/>
            </a:xfrm>
            <a:prstGeom prst="rect">
              <a:avLst/>
            </a:prstGeom>
          </p:spPr>
        </p:pic>
        <p:sp>
          <p:nvSpPr>
            <p:cNvPr id="41" name="CuadroTexto 8">
              <a:extLst>
                <a:ext uri="{FF2B5EF4-FFF2-40B4-BE49-F238E27FC236}">
                  <a16:creationId xmlns:a16="http://schemas.microsoft.com/office/drawing/2014/main" id="{0965CC14-05CD-D906-953D-277A3ACEF673}"/>
                </a:ext>
              </a:extLst>
            </p:cNvPr>
            <p:cNvSpPr txBox="1"/>
            <p:nvPr/>
          </p:nvSpPr>
          <p:spPr>
            <a:xfrm>
              <a:off x="3660648" y="612238"/>
              <a:ext cx="5184604" cy="688115"/>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Port Communities</a:t>
              </a:r>
            </a:p>
          </p:txBody>
        </p:sp>
      </p:gr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693" t="15666" r="26040" b="13739"/>
          <a:stretch/>
        </p:blipFill>
        <p:spPr bwMode="auto">
          <a:xfrm>
            <a:off x="4071483" y="0"/>
            <a:ext cx="5109029"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116708" y="4299942"/>
            <a:ext cx="3663204" cy="954107"/>
          </a:xfrm>
          <a:prstGeom prst="rect">
            <a:avLst/>
          </a:prstGeom>
          <a:solidFill>
            <a:srgbClr val="9F5FCF"/>
          </a:solidFill>
        </p:spPr>
        <p:txBody>
          <a:bodyPr wrap="square" rtlCol="0">
            <a:spAutoFit/>
          </a:bodyPr>
          <a:lstStyle/>
          <a:p>
            <a:r>
              <a:rPr lang="es-MX" sz="1400" dirty="0"/>
              <a:t>- </a:t>
            </a:r>
            <a:r>
              <a:rPr lang="en-US" sz="1400" b="1" dirty="0"/>
              <a:t>Villa </a:t>
            </a:r>
            <a:r>
              <a:rPr lang="en-US" sz="1400" b="1" dirty="0" err="1"/>
              <a:t>Tranquila</a:t>
            </a:r>
            <a:r>
              <a:rPr lang="en-US" sz="1400" b="1" dirty="0"/>
              <a:t> </a:t>
            </a:r>
            <a:r>
              <a:rPr lang="en-US" sz="1400" dirty="0"/>
              <a:t>is the farthest from the port jurisdiction, but the most populated. Like Isla </a:t>
            </a:r>
            <a:r>
              <a:rPr lang="en-US" sz="1400" dirty="0" err="1"/>
              <a:t>Maciel</a:t>
            </a:r>
            <a:r>
              <a:rPr lang="en-US" sz="1400" dirty="0"/>
              <a:t>, it borders with </a:t>
            </a:r>
            <a:r>
              <a:rPr lang="en-US" sz="1400" dirty="0" err="1"/>
              <a:t>Matanza</a:t>
            </a:r>
            <a:r>
              <a:rPr lang="en-US" sz="1400" dirty="0"/>
              <a:t> </a:t>
            </a:r>
            <a:r>
              <a:rPr lang="en-US" sz="1400" dirty="0" err="1"/>
              <a:t>andRiachuelo</a:t>
            </a:r>
            <a:r>
              <a:rPr lang="en-US" sz="1400" dirty="0"/>
              <a:t> rivers. </a:t>
            </a:r>
          </a:p>
        </p:txBody>
      </p:sp>
    </p:spTree>
    <p:extLst>
      <p:ext uri="{BB962C8B-B14F-4D97-AF65-F5344CB8AC3E}">
        <p14:creationId xmlns:p14="http://schemas.microsoft.com/office/powerpoint/2010/main" val="240634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angustiante espera de la tierra prometida - LA NACION"/>
          <p:cNvPicPr>
            <a:picLocks noChangeAspect="1" noChangeArrowheads="1"/>
          </p:cNvPicPr>
          <p:nvPr/>
        </p:nvPicPr>
        <p:blipFill rotWithShape="1">
          <a:blip r:embed="rId2">
            <a:extLst>
              <a:ext uri="{28A0092B-C50C-407E-A947-70E740481C1C}">
                <a14:useLocalDpi xmlns:a14="http://schemas.microsoft.com/office/drawing/2010/main" val="0"/>
              </a:ext>
            </a:extLst>
          </a:blip>
          <a:srcRect l="27597" t="8380"/>
          <a:stretch/>
        </p:blipFill>
        <p:spPr bwMode="auto">
          <a:xfrm>
            <a:off x="4716470" y="3127937"/>
            <a:ext cx="3023882" cy="19158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gentina: Villa Inflamable, la vida tóxica a cinco kilómetros de Buenos  Aires | EL PAÍS Argentina"/>
          <p:cNvPicPr>
            <a:picLocks noChangeAspect="1" noChangeArrowheads="1"/>
          </p:cNvPicPr>
          <p:nvPr/>
        </p:nvPicPr>
        <p:blipFill rotWithShape="1">
          <a:blip r:embed="rId3">
            <a:extLst>
              <a:ext uri="{28A0092B-C50C-407E-A947-70E740481C1C}">
                <a14:useLocalDpi xmlns:a14="http://schemas.microsoft.com/office/drawing/2010/main" val="0"/>
              </a:ext>
            </a:extLst>
          </a:blip>
          <a:srcRect l="23051" r="13051" b="7767"/>
          <a:stretch/>
        </p:blipFill>
        <p:spPr bwMode="auto">
          <a:xfrm>
            <a:off x="1539926" y="1026541"/>
            <a:ext cx="3023882" cy="20403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ntra viento y marea - Revista Haroldo"/>
          <p:cNvPicPr>
            <a:picLocks noChangeAspect="1" noChangeArrowheads="1"/>
          </p:cNvPicPr>
          <p:nvPr/>
        </p:nvPicPr>
        <p:blipFill rotWithShape="1">
          <a:blip r:embed="rId4">
            <a:extLst>
              <a:ext uri="{28A0092B-C50C-407E-A947-70E740481C1C}">
                <a14:useLocalDpi xmlns:a14="http://schemas.microsoft.com/office/drawing/2010/main" val="0"/>
              </a:ext>
            </a:extLst>
          </a:blip>
          <a:srcRect l="10405" r="13024"/>
          <a:stretch/>
        </p:blipFill>
        <p:spPr bwMode="auto">
          <a:xfrm>
            <a:off x="4716470" y="1026541"/>
            <a:ext cx="3023882" cy="204035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rgentina: Villa Inflamable, la vida tóxica a cinco kilómetros de Buenos  Aires | EL PAÍS Argenti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4949" y="3127937"/>
            <a:ext cx="3023882" cy="191582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2635590" y="123478"/>
            <a:ext cx="3872820" cy="830997"/>
            <a:chOff x="3660648" y="463245"/>
            <a:chExt cx="5184604" cy="1107994"/>
          </a:xfrm>
        </p:grpSpPr>
        <p:pic>
          <p:nvPicPr>
            <p:cNvPr id="17" name="Imagen 1">
              <a:extLst>
                <a:ext uri="{FF2B5EF4-FFF2-40B4-BE49-F238E27FC236}">
                  <a16:creationId xmlns:a16="http://schemas.microsoft.com/office/drawing/2014/main" id="{5DE5F7CF-41E8-E545-4C24-B5E6ECC003A9}"/>
                </a:ext>
              </a:extLst>
            </p:cNvPr>
            <p:cNvPicPr>
              <a:picLocks noChangeAspect="1"/>
            </p:cNvPicPr>
            <p:nvPr/>
          </p:nvPicPr>
          <p:blipFill>
            <a:blip r:embed="rId6"/>
            <a:stretch>
              <a:fillRect/>
            </a:stretch>
          </p:blipFill>
          <p:spPr>
            <a:xfrm>
              <a:off x="3660648" y="536256"/>
              <a:ext cx="5184604" cy="926672"/>
            </a:xfrm>
            <a:prstGeom prst="rect">
              <a:avLst/>
            </a:prstGeom>
          </p:spPr>
        </p:pic>
        <p:sp>
          <p:nvSpPr>
            <p:cNvPr id="24" name="CuadroTexto 8">
              <a:extLst>
                <a:ext uri="{FF2B5EF4-FFF2-40B4-BE49-F238E27FC236}">
                  <a16:creationId xmlns:a16="http://schemas.microsoft.com/office/drawing/2014/main" id="{0965CC14-05CD-D906-953D-277A3ACEF673}"/>
                </a:ext>
              </a:extLst>
            </p:cNvPr>
            <p:cNvSpPr txBox="1"/>
            <p:nvPr/>
          </p:nvSpPr>
          <p:spPr>
            <a:xfrm>
              <a:off x="4134057" y="463245"/>
              <a:ext cx="4237789" cy="1107994"/>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Vulnerability in the Community</a:t>
              </a:r>
            </a:p>
          </p:txBody>
        </p:sp>
      </p:grpSp>
      <p:pic>
        <p:nvPicPr>
          <p:cNvPr id="15"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18" name="Imagen 5">
            <a:extLst>
              <a:ext uri="{FF2B5EF4-FFF2-40B4-BE49-F238E27FC236}">
                <a16:creationId xmlns:a16="http://schemas.microsoft.com/office/drawing/2014/main" id="{ACFF816F-4D15-062E-D5F2-008DE3055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19" name="Imagen 3">
            <a:extLst>
              <a:ext uri="{FF2B5EF4-FFF2-40B4-BE49-F238E27FC236}">
                <a16:creationId xmlns:a16="http://schemas.microsoft.com/office/drawing/2014/main" id="{83E242F8-DCAE-0C6D-AD14-46177B95489B}"/>
              </a:ext>
            </a:extLst>
          </p:cNvPr>
          <p:cNvPicPr>
            <a:picLocks noChangeAspect="1"/>
          </p:cNvPicPr>
          <p:nvPr/>
        </p:nvPicPr>
        <p:blipFill>
          <a:blip r:embed="rId9"/>
          <a:stretch>
            <a:fillRect/>
          </a:stretch>
        </p:blipFill>
        <p:spPr>
          <a:xfrm>
            <a:off x="924667" y="232811"/>
            <a:ext cx="695005" cy="695004"/>
          </a:xfrm>
          <a:prstGeom prst="rect">
            <a:avLst/>
          </a:prstGeom>
        </p:spPr>
      </p:pic>
      <p:pic>
        <p:nvPicPr>
          <p:cNvPr id="20" name="19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21" name="20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22" name="40 Imagen">
            <a:extLst>
              <a:ext uri="{FF2B5EF4-FFF2-40B4-BE49-F238E27FC236}">
                <a16:creationId xmlns:a16="http://schemas.microsoft.com/office/drawing/2014/main" id="{35B7C5FE-7A68-8194-8640-B3C113132F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Tree>
    <p:extLst>
      <p:ext uri="{BB962C8B-B14F-4D97-AF65-F5344CB8AC3E}">
        <p14:creationId xmlns:p14="http://schemas.microsoft.com/office/powerpoint/2010/main" val="271652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2635590" y="178236"/>
            <a:ext cx="3872820" cy="695005"/>
            <a:chOff x="3660648" y="536256"/>
            <a:chExt cx="5184604" cy="926672"/>
          </a:xfrm>
        </p:grpSpPr>
        <p:pic>
          <p:nvPicPr>
            <p:cNvPr id="19" name="Imagen 1">
              <a:extLst>
                <a:ext uri="{FF2B5EF4-FFF2-40B4-BE49-F238E27FC236}">
                  <a16:creationId xmlns:a16="http://schemas.microsoft.com/office/drawing/2014/main" id="{5DE5F7CF-41E8-E545-4C24-B5E6ECC003A9}"/>
                </a:ext>
              </a:extLst>
            </p:cNvPr>
            <p:cNvPicPr>
              <a:picLocks noChangeAspect="1"/>
            </p:cNvPicPr>
            <p:nvPr/>
          </p:nvPicPr>
          <p:blipFill>
            <a:blip r:embed="rId2"/>
            <a:stretch>
              <a:fillRect/>
            </a:stretch>
          </p:blipFill>
          <p:spPr>
            <a:xfrm>
              <a:off x="3660648" y="536256"/>
              <a:ext cx="5184604" cy="926672"/>
            </a:xfrm>
            <a:prstGeom prst="rect">
              <a:avLst/>
            </a:prstGeom>
          </p:spPr>
        </p:pic>
        <p:sp>
          <p:nvSpPr>
            <p:cNvPr id="20" name="CuadroTexto 8">
              <a:extLst>
                <a:ext uri="{FF2B5EF4-FFF2-40B4-BE49-F238E27FC236}">
                  <a16:creationId xmlns:a16="http://schemas.microsoft.com/office/drawing/2014/main" id="{0965CC14-05CD-D906-953D-277A3ACEF673}"/>
                </a:ext>
              </a:extLst>
            </p:cNvPr>
            <p:cNvSpPr txBox="1"/>
            <p:nvPr/>
          </p:nvSpPr>
          <p:spPr>
            <a:xfrm>
              <a:off x="4035791" y="685521"/>
              <a:ext cx="4434318" cy="615552"/>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Project Introduction</a:t>
              </a:r>
            </a:p>
          </p:txBody>
        </p:sp>
      </p:grpSp>
      <p:sp>
        <p:nvSpPr>
          <p:cNvPr id="2" name="1 Rectángulo"/>
          <p:cNvSpPr/>
          <p:nvPr/>
        </p:nvSpPr>
        <p:spPr>
          <a:xfrm>
            <a:off x="171931" y="1131590"/>
            <a:ext cx="8800138" cy="584775"/>
          </a:xfrm>
          <a:prstGeom prst="rect">
            <a:avLst/>
          </a:prstGeom>
        </p:spPr>
        <p:txBody>
          <a:bodyPr wrap="square">
            <a:spAutoFit/>
          </a:bodyPr>
          <a:lstStyle/>
          <a:p>
            <a:r>
              <a:rPr lang="en-US" sz="1600" dirty="0"/>
              <a:t>“</a:t>
            </a:r>
            <a:r>
              <a:rPr lang="en-US" sz="1600" dirty="0" err="1"/>
              <a:t>Sumando</a:t>
            </a:r>
            <a:r>
              <a:rPr lang="en-US" sz="1600" dirty="0"/>
              <a:t> </a:t>
            </a:r>
            <a:r>
              <a:rPr lang="en-US" sz="1600" dirty="0" err="1"/>
              <a:t>Energías</a:t>
            </a:r>
            <a:r>
              <a:rPr lang="en-US" sz="1600" dirty="0"/>
              <a:t>” is geared to building solar water heaters using recycled materials to install in vulnerable neighborhoods. It offers a training workshop to disseminate its goals.</a:t>
            </a:r>
          </a:p>
        </p:txBody>
      </p:sp>
      <p:sp>
        <p:nvSpPr>
          <p:cNvPr id="3" name="2 Rectángulo redondeado"/>
          <p:cNvSpPr/>
          <p:nvPr/>
        </p:nvSpPr>
        <p:spPr>
          <a:xfrm>
            <a:off x="171931" y="1833086"/>
            <a:ext cx="8800138" cy="919401"/>
          </a:xfrm>
          <a:prstGeom prst="roundRect">
            <a:avLst/>
          </a:prstGeom>
          <a:solidFill>
            <a:schemeClr val="accent6">
              <a:lumMod val="40000"/>
              <a:lumOff val="60000"/>
            </a:schemeClr>
          </a:solidFill>
        </p:spPr>
        <p:txBody>
          <a:bodyPr wrap="square">
            <a:spAutoFit/>
          </a:bodyPr>
          <a:lstStyle/>
          <a:p>
            <a:pPr marL="342900" indent="-342900">
              <a:buFont typeface="+mj-lt"/>
              <a:buAutoNum type="arabicPeriod"/>
            </a:pPr>
            <a:r>
              <a:rPr lang="en-US" sz="1600" dirty="0"/>
              <a:t>In 2022 we organized a workshop with an NGO to build solar water heaters. The idea is to provide training and then deploy it through SDG teams and the vulnerable community surrounding the port. </a:t>
            </a:r>
          </a:p>
        </p:txBody>
      </p:sp>
      <p:sp>
        <p:nvSpPr>
          <p:cNvPr id="4" name="3 Rectángulo redondeado"/>
          <p:cNvSpPr/>
          <p:nvPr/>
        </p:nvSpPr>
        <p:spPr>
          <a:xfrm>
            <a:off x="171931" y="2948493"/>
            <a:ext cx="8800138" cy="646986"/>
          </a:xfrm>
          <a:prstGeom prst="roundRect">
            <a:avLst/>
          </a:prstGeom>
          <a:solidFill>
            <a:schemeClr val="accent6">
              <a:lumMod val="60000"/>
              <a:lumOff val="40000"/>
            </a:schemeClr>
          </a:solidFill>
        </p:spPr>
        <p:txBody>
          <a:bodyPr wrap="square">
            <a:spAutoFit/>
          </a:bodyPr>
          <a:lstStyle/>
          <a:p>
            <a:pPr marL="342900" indent="-342900">
              <a:buFont typeface="+mj-lt"/>
              <a:buAutoNum type="arabicPeriod" startAt="2"/>
            </a:pPr>
            <a:r>
              <a:rPr lang="en-US" sz="1600" dirty="0"/>
              <a:t>We started planning and teaching CGPDS staff the techniques. They will then replicate what they learned and train the people in vulnerable communities in a concerted effort.   </a:t>
            </a:r>
          </a:p>
        </p:txBody>
      </p:sp>
      <p:sp>
        <p:nvSpPr>
          <p:cNvPr id="5" name="4 Rectángulo redondeado"/>
          <p:cNvSpPr/>
          <p:nvPr/>
        </p:nvSpPr>
        <p:spPr>
          <a:xfrm>
            <a:off x="171931" y="4028613"/>
            <a:ext cx="8800138" cy="646986"/>
          </a:xfrm>
          <a:prstGeom prst="roundRect">
            <a:avLst/>
          </a:prstGeom>
          <a:solidFill>
            <a:srgbClr val="6CA644"/>
          </a:solidFill>
        </p:spPr>
        <p:txBody>
          <a:bodyPr wrap="square">
            <a:spAutoFit/>
          </a:bodyPr>
          <a:lstStyle/>
          <a:p>
            <a:pPr marL="342900" indent="-342900">
              <a:buFont typeface="+mj-lt"/>
              <a:buAutoNum type="arabicPeriod" startAt="3"/>
            </a:pPr>
            <a:r>
              <a:rPr lang="en-US" sz="1600" dirty="0"/>
              <a:t>In September 2022, the team members of the SDG 7 participated in a workshop to build a solar water panel made from recycled materials using cans, bottles and PVC tubes, among others.  </a:t>
            </a:r>
          </a:p>
        </p:txBody>
      </p:sp>
      <p:pic>
        <p:nvPicPr>
          <p:cNvPr id="15"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16" name="Imagen 5">
            <a:extLst>
              <a:ext uri="{FF2B5EF4-FFF2-40B4-BE49-F238E27FC236}">
                <a16:creationId xmlns:a16="http://schemas.microsoft.com/office/drawing/2014/main" id="{ACFF816F-4D15-062E-D5F2-008DE3055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17" name="Imagen 3">
            <a:extLst>
              <a:ext uri="{FF2B5EF4-FFF2-40B4-BE49-F238E27FC236}">
                <a16:creationId xmlns:a16="http://schemas.microsoft.com/office/drawing/2014/main" id="{83E242F8-DCAE-0C6D-AD14-46177B95489B}"/>
              </a:ext>
            </a:extLst>
          </p:cNvPr>
          <p:cNvPicPr>
            <a:picLocks noChangeAspect="1"/>
          </p:cNvPicPr>
          <p:nvPr/>
        </p:nvPicPr>
        <p:blipFill>
          <a:blip r:embed="rId5"/>
          <a:stretch>
            <a:fillRect/>
          </a:stretch>
        </p:blipFill>
        <p:spPr>
          <a:xfrm>
            <a:off x="924667" y="232811"/>
            <a:ext cx="695005" cy="695004"/>
          </a:xfrm>
          <a:prstGeom prst="rect">
            <a:avLst/>
          </a:prstGeom>
        </p:spPr>
      </p:pic>
      <p:pic>
        <p:nvPicPr>
          <p:cNvPr id="23" name="2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24" name="2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25" name="40 Imagen">
            <a:extLst>
              <a:ext uri="{FF2B5EF4-FFF2-40B4-BE49-F238E27FC236}">
                <a16:creationId xmlns:a16="http://schemas.microsoft.com/office/drawing/2014/main" id="{35B7C5FE-7A68-8194-8640-B3C113132F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Tree>
    <p:extLst>
      <p:ext uri="{BB962C8B-B14F-4D97-AF65-F5344CB8AC3E}">
        <p14:creationId xmlns:p14="http://schemas.microsoft.com/office/powerpoint/2010/main" val="197715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rectangular"/>
          <p:cNvSpPr/>
          <p:nvPr/>
        </p:nvSpPr>
        <p:spPr>
          <a:xfrm>
            <a:off x="3850302" y="1634195"/>
            <a:ext cx="1714322" cy="705417"/>
          </a:xfrm>
          <a:prstGeom prst="wedgeRectCallout">
            <a:avLst>
              <a:gd name="adj1" fmla="val -56421"/>
              <a:gd name="adj2" fmla="val -2198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The male cut is made one finger above the beginning of the upper curve in the bottle</a:t>
            </a:r>
          </a:p>
        </p:txBody>
      </p:sp>
      <p:sp>
        <p:nvSpPr>
          <p:cNvPr id="4" name="3 CuadroTexto"/>
          <p:cNvSpPr txBox="1"/>
          <p:nvPr/>
        </p:nvSpPr>
        <p:spPr>
          <a:xfrm>
            <a:off x="2420765" y="1471885"/>
            <a:ext cx="1512168" cy="307777"/>
          </a:xfrm>
          <a:prstGeom prst="rect">
            <a:avLst/>
          </a:prstGeom>
          <a:noFill/>
        </p:spPr>
        <p:txBody>
          <a:bodyPr wrap="square" rtlCol="0">
            <a:spAutoFit/>
          </a:bodyPr>
          <a:lstStyle/>
          <a:p>
            <a:r>
              <a:rPr lang="en-US" sz="1400" dirty="0"/>
              <a:t>“Neck“ cut </a:t>
            </a:r>
          </a:p>
        </p:txBody>
      </p:sp>
      <p:sp>
        <p:nvSpPr>
          <p:cNvPr id="16" name="15 CuadroTexto"/>
          <p:cNvSpPr txBox="1"/>
          <p:nvPr/>
        </p:nvSpPr>
        <p:spPr>
          <a:xfrm>
            <a:off x="2420765" y="1687909"/>
            <a:ext cx="1512168" cy="307777"/>
          </a:xfrm>
          <a:prstGeom prst="rect">
            <a:avLst/>
          </a:prstGeom>
          <a:noFill/>
        </p:spPr>
        <p:txBody>
          <a:bodyPr wrap="square" rtlCol="0">
            <a:spAutoFit/>
          </a:bodyPr>
          <a:lstStyle/>
          <a:p>
            <a:r>
              <a:rPr lang="es-MX" sz="1400" dirty="0"/>
              <a:t>"</a:t>
            </a:r>
            <a:r>
              <a:rPr lang="en-US" sz="1400" dirty="0"/>
              <a:t>Male“ cut  </a:t>
            </a:r>
          </a:p>
        </p:txBody>
      </p:sp>
      <p:sp>
        <p:nvSpPr>
          <p:cNvPr id="17" name="16 CuadroTexto"/>
          <p:cNvSpPr txBox="1"/>
          <p:nvPr/>
        </p:nvSpPr>
        <p:spPr>
          <a:xfrm>
            <a:off x="4194949" y="3028133"/>
            <a:ext cx="1025029" cy="307777"/>
          </a:xfrm>
          <a:prstGeom prst="rect">
            <a:avLst/>
          </a:prstGeom>
          <a:noFill/>
        </p:spPr>
        <p:txBody>
          <a:bodyPr wrap="square" rtlCol="0">
            <a:spAutoFit/>
          </a:bodyPr>
          <a:lstStyle/>
          <a:p>
            <a:r>
              <a:rPr lang="en-US" sz="1400" dirty="0"/>
              <a:t>Top bottle </a:t>
            </a:r>
          </a:p>
        </p:txBody>
      </p:sp>
      <p:sp>
        <p:nvSpPr>
          <p:cNvPr id="5" name="4 CuadroTexto"/>
          <p:cNvSpPr txBox="1"/>
          <p:nvPr/>
        </p:nvSpPr>
        <p:spPr>
          <a:xfrm>
            <a:off x="179515" y="1424413"/>
            <a:ext cx="1559585" cy="307777"/>
          </a:xfrm>
          <a:prstGeom prst="rect">
            <a:avLst/>
          </a:prstGeom>
          <a:noFill/>
          <a:ln>
            <a:solidFill>
              <a:schemeClr val="tx1"/>
            </a:solidFill>
          </a:ln>
        </p:spPr>
        <p:txBody>
          <a:bodyPr wrap="square" rtlCol="0">
            <a:spAutoFit/>
          </a:bodyPr>
          <a:lstStyle/>
          <a:p>
            <a:pPr algn="ctr"/>
            <a:r>
              <a:rPr lang="es-MX" sz="1400" b="1" dirty="0"/>
              <a:t>IMPORTANT!</a:t>
            </a:r>
            <a:endParaRPr lang="es-AR" sz="1400" b="1" dirty="0"/>
          </a:p>
        </p:txBody>
      </p:sp>
      <p:sp>
        <p:nvSpPr>
          <p:cNvPr id="28" name="27 CuadroTexto"/>
          <p:cNvSpPr txBox="1"/>
          <p:nvPr/>
        </p:nvSpPr>
        <p:spPr>
          <a:xfrm>
            <a:off x="256810" y="1680929"/>
            <a:ext cx="1512168" cy="738664"/>
          </a:xfrm>
          <a:prstGeom prst="rect">
            <a:avLst/>
          </a:prstGeom>
          <a:noFill/>
        </p:spPr>
        <p:txBody>
          <a:bodyPr wrap="square" rtlCol="0">
            <a:spAutoFit/>
          </a:bodyPr>
          <a:lstStyle/>
          <a:p>
            <a:r>
              <a:rPr lang="en-US" sz="1400" dirty="0"/>
              <a:t>Cuts to take into consideration for assembly.</a:t>
            </a: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518" y="1299940"/>
            <a:ext cx="809253" cy="1397732"/>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09" y="3007288"/>
            <a:ext cx="2816119" cy="445015"/>
          </a:xfrm>
          <a:prstGeom prst="rect">
            <a:avLst/>
          </a:prstGeom>
        </p:spPr>
      </p:pic>
      <p:sp>
        <p:nvSpPr>
          <p:cNvPr id="29" name="28 CuadroTexto"/>
          <p:cNvSpPr txBox="1"/>
          <p:nvPr/>
        </p:nvSpPr>
        <p:spPr>
          <a:xfrm>
            <a:off x="695329" y="3028133"/>
            <a:ext cx="1025029" cy="523220"/>
          </a:xfrm>
          <a:prstGeom prst="rect">
            <a:avLst/>
          </a:prstGeom>
          <a:noFill/>
        </p:spPr>
        <p:txBody>
          <a:bodyPr wrap="square" rtlCol="0">
            <a:spAutoFit/>
          </a:bodyPr>
          <a:lstStyle/>
          <a:p>
            <a:r>
              <a:rPr lang="en-US" sz="1400" dirty="0"/>
              <a:t>Bottom bottle</a:t>
            </a:r>
          </a:p>
        </p:txBody>
      </p:sp>
      <p:sp>
        <p:nvSpPr>
          <p:cNvPr id="32" name="31 CuadroTexto"/>
          <p:cNvSpPr txBox="1"/>
          <p:nvPr/>
        </p:nvSpPr>
        <p:spPr>
          <a:xfrm>
            <a:off x="168550" y="3705876"/>
            <a:ext cx="1512168" cy="307777"/>
          </a:xfrm>
          <a:prstGeom prst="rect">
            <a:avLst/>
          </a:prstGeom>
          <a:noFill/>
        </p:spPr>
        <p:txBody>
          <a:bodyPr wrap="square" rtlCol="0">
            <a:spAutoFit/>
          </a:bodyPr>
          <a:lstStyle/>
          <a:p>
            <a:r>
              <a:rPr lang="es-MX" sz="1400" b="1" dirty="0"/>
              <a:t>TETRABRIKS</a:t>
            </a:r>
            <a:endParaRPr lang="es-AR" sz="1400" b="1" dirty="0"/>
          </a:p>
        </p:txBody>
      </p:sp>
      <p:sp>
        <p:nvSpPr>
          <p:cNvPr id="33" name="32 CuadroTexto"/>
          <p:cNvSpPr txBox="1"/>
          <p:nvPr/>
        </p:nvSpPr>
        <p:spPr>
          <a:xfrm>
            <a:off x="168550" y="4110135"/>
            <a:ext cx="1512168" cy="523220"/>
          </a:xfrm>
          <a:prstGeom prst="rect">
            <a:avLst/>
          </a:prstGeom>
          <a:noFill/>
        </p:spPr>
        <p:txBody>
          <a:bodyPr wrap="square" rtlCol="0">
            <a:spAutoFit/>
          </a:bodyPr>
          <a:lstStyle/>
          <a:p>
            <a:r>
              <a:rPr lang="en-US" sz="1400" dirty="0"/>
              <a:t>Open up the container</a:t>
            </a:r>
          </a:p>
        </p:txBody>
      </p:sp>
      <p:sp>
        <p:nvSpPr>
          <p:cNvPr id="34" name="33 CuadroTexto"/>
          <p:cNvSpPr txBox="1"/>
          <p:nvPr/>
        </p:nvSpPr>
        <p:spPr>
          <a:xfrm>
            <a:off x="2915816" y="4108745"/>
            <a:ext cx="1512168" cy="738664"/>
          </a:xfrm>
          <a:prstGeom prst="rect">
            <a:avLst/>
          </a:prstGeom>
          <a:noFill/>
        </p:spPr>
        <p:txBody>
          <a:bodyPr wrap="square" rtlCol="0">
            <a:spAutoFit/>
          </a:bodyPr>
          <a:lstStyle/>
          <a:p>
            <a:r>
              <a:rPr lang="en-US" sz="1400" dirty="0"/>
              <a:t>Cut the container in three 8cm sections </a:t>
            </a:r>
          </a:p>
        </p:txBody>
      </p:sp>
      <p:sp>
        <p:nvSpPr>
          <p:cNvPr id="35" name="34 CuadroTexto"/>
          <p:cNvSpPr txBox="1"/>
          <p:nvPr/>
        </p:nvSpPr>
        <p:spPr>
          <a:xfrm>
            <a:off x="5940156" y="1113588"/>
            <a:ext cx="2742527" cy="307777"/>
          </a:xfrm>
          <a:prstGeom prst="rect">
            <a:avLst/>
          </a:prstGeom>
          <a:noFill/>
        </p:spPr>
        <p:txBody>
          <a:bodyPr wrap="square" rtlCol="0">
            <a:spAutoFit/>
          </a:bodyPr>
          <a:lstStyle/>
          <a:p>
            <a:r>
              <a:rPr lang="es-MX" sz="1400" b="1" dirty="0"/>
              <a:t>ALUMINUM CANS </a:t>
            </a:r>
            <a:endParaRPr lang="es-AR" sz="1400" b="1" dirty="0"/>
          </a:p>
        </p:txBody>
      </p:sp>
      <p:sp>
        <p:nvSpPr>
          <p:cNvPr id="36" name="35 CuadroTexto"/>
          <p:cNvSpPr txBox="1"/>
          <p:nvPr/>
        </p:nvSpPr>
        <p:spPr>
          <a:xfrm>
            <a:off x="5940156" y="1545637"/>
            <a:ext cx="1941809" cy="738664"/>
          </a:xfrm>
          <a:prstGeom prst="rect">
            <a:avLst/>
          </a:prstGeom>
          <a:noFill/>
        </p:spPr>
        <p:txBody>
          <a:bodyPr wrap="square" rtlCol="0">
            <a:spAutoFit/>
          </a:bodyPr>
          <a:lstStyle/>
          <a:p>
            <a:r>
              <a:rPr lang="en-US" sz="1400" dirty="0"/>
              <a:t>Cut off the ends and flatten the aluminum to make 8x20 cm sheets </a:t>
            </a:r>
          </a:p>
        </p:txBody>
      </p:sp>
      <p:sp>
        <p:nvSpPr>
          <p:cNvPr id="37" name="36 CuadroTexto"/>
          <p:cNvSpPr txBox="1"/>
          <p:nvPr/>
        </p:nvSpPr>
        <p:spPr>
          <a:xfrm>
            <a:off x="6005938" y="4191930"/>
            <a:ext cx="2742526" cy="307777"/>
          </a:xfrm>
          <a:prstGeom prst="rect">
            <a:avLst/>
          </a:prstGeom>
          <a:noFill/>
          <a:ln>
            <a:solidFill>
              <a:schemeClr val="tx1"/>
            </a:solidFill>
          </a:ln>
        </p:spPr>
        <p:txBody>
          <a:bodyPr wrap="square" rtlCol="0">
            <a:spAutoFit/>
          </a:bodyPr>
          <a:lstStyle/>
          <a:p>
            <a:pPr algn="ctr"/>
            <a:r>
              <a:rPr lang="en-US" sz="1400" b="1" dirty="0"/>
              <a:t>Leave sheets flat</a:t>
            </a:r>
          </a:p>
        </p:txBody>
      </p:sp>
      <p:sp>
        <p:nvSpPr>
          <p:cNvPr id="38" name="37 CuadroTexto"/>
          <p:cNvSpPr txBox="1"/>
          <p:nvPr/>
        </p:nvSpPr>
        <p:spPr>
          <a:xfrm>
            <a:off x="5940152" y="3057807"/>
            <a:ext cx="1741670" cy="523220"/>
          </a:xfrm>
          <a:prstGeom prst="rect">
            <a:avLst/>
          </a:prstGeom>
          <a:noFill/>
        </p:spPr>
        <p:txBody>
          <a:bodyPr wrap="square" rtlCol="0">
            <a:spAutoFit/>
          </a:bodyPr>
          <a:lstStyle/>
          <a:p>
            <a:r>
              <a:rPr lang="en-US" sz="1400" dirty="0"/>
              <a:t>Small 1 cm nick to place the seal.</a:t>
            </a:r>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198" y="2554315"/>
            <a:ext cx="1328290" cy="1637618"/>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8" y="1221603"/>
            <a:ext cx="1243049" cy="1532527"/>
          </a:xfrm>
          <a:prstGeom prst="rect">
            <a:avLst/>
          </a:prstGeom>
        </p:spPr>
      </p:pic>
      <p:pic>
        <p:nvPicPr>
          <p:cNvPr id="10" name="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3743606"/>
            <a:ext cx="1152128" cy="1420433"/>
          </a:xfrm>
          <a:prstGeom prst="rect">
            <a:avLst/>
          </a:prstGeom>
        </p:spPr>
      </p:pic>
      <p:pic>
        <p:nvPicPr>
          <p:cNvPr id="11" name="1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1895" y="3813888"/>
            <a:ext cx="963707" cy="1188132"/>
          </a:xfrm>
          <a:prstGeom prst="rect">
            <a:avLst/>
          </a:prstGeom>
        </p:spPr>
      </p:pic>
      <p:sp>
        <p:nvSpPr>
          <p:cNvPr id="40" name="39 CuadroTexto"/>
          <p:cNvSpPr txBox="1"/>
          <p:nvPr/>
        </p:nvSpPr>
        <p:spPr>
          <a:xfrm>
            <a:off x="2420765" y="2436049"/>
            <a:ext cx="1512168" cy="307777"/>
          </a:xfrm>
          <a:prstGeom prst="rect">
            <a:avLst/>
          </a:prstGeom>
          <a:noFill/>
        </p:spPr>
        <p:txBody>
          <a:bodyPr wrap="square" rtlCol="0">
            <a:spAutoFit/>
          </a:bodyPr>
          <a:lstStyle/>
          <a:p>
            <a:r>
              <a:rPr lang="es-MX" sz="1400" dirty="0"/>
              <a:t>“</a:t>
            </a:r>
            <a:r>
              <a:rPr lang="en-US" sz="1400" dirty="0"/>
              <a:t>Female“ cut  </a:t>
            </a:r>
          </a:p>
        </p:txBody>
      </p:sp>
      <p:sp>
        <p:nvSpPr>
          <p:cNvPr id="41" name="40 CuadroTexto"/>
          <p:cNvSpPr txBox="1"/>
          <p:nvPr/>
        </p:nvSpPr>
        <p:spPr>
          <a:xfrm>
            <a:off x="168550" y="1113588"/>
            <a:ext cx="1512168" cy="307777"/>
          </a:xfrm>
          <a:prstGeom prst="rect">
            <a:avLst/>
          </a:prstGeom>
          <a:noFill/>
        </p:spPr>
        <p:txBody>
          <a:bodyPr wrap="square" rtlCol="0">
            <a:spAutoFit/>
          </a:bodyPr>
          <a:lstStyle/>
          <a:p>
            <a:r>
              <a:rPr lang="es-MX" sz="1400" b="1" dirty="0"/>
              <a:t>BOTTLES</a:t>
            </a:r>
            <a:endParaRPr lang="es-AR" sz="1400" b="1" dirty="0"/>
          </a:p>
        </p:txBody>
      </p:sp>
      <p:sp>
        <p:nvSpPr>
          <p:cNvPr id="12" name="11 Flecha arriba"/>
          <p:cNvSpPr/>
          <p:nvPr/>
        </p:nvSpPr>
        <p:spPr>
          <a:xfrm rot="5400000">
            <a:off x="2408454" y="4260632"/>
            <a:ext cx="426341" cy="300355"/>
          </a:xfrm>
          <a:prstGeom prst="up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cxnSp>
        <p:nvCxnSpPr>
          <p:cNvPr id="14" name="13 Conector recto"/>
          <p:cNvCxnSpPr/>
          <p:nvPr/>
        </p:nvCxnSpPr>
        <p:spPr>
          <a:xfrm>
            <a:off x="5796136" y="1113588"/>
            <a:ext cx="0" cy="388843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256810" y="3681052"/>
            <a:ext cx="553932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38 Grupo"/>
          <p:cNvGrpSpPr/>
          <p:nvPr/>
        </p:nvGrpSpPr>
        <p:grpSpPr>
          <a:xfrm>
            <a:off x="2635590" y="123478"/>
            <a:ext cx="3872820" cy="830997"/>
            <a:chOff x="3660648" y="463245"/>
            <a:chExt cx="5184604" cy="1107994"/>
          </a:xfrm>
        </p:grpSpPr>
        <p:pic>
          <p:nvPicPr>
            <p:cNvPr id="43" name="Imagen 1">
              <a:extLst>
                <a:ext uri="{FF2B5EF4-FFF2-40B4-BE49-F238E27FC236}">
                  <a16:creationId xmlns:a16="http://schemas.microsoft.com/office/drawing/2014/main" id="{5DE5F7CF-41E8-E545-4C24-B5E6ECC003A9}"/>
                </a:ext>
              </a:extLst>
            </p:cNvPr>
            <p:cNvPicPr>
              <a:picLocks noChangeAspect="1"/>
            </p:cNvPicPr>
            <p:nvPr/>
          </p:nvPicPr>
          <p:blipFill>
            <a:blip r:embed="rId8"/>
            <a:stretch>
              <a:fillRect/>
            </a:stretch>
          </p:blipFill>
          <p:spPr>
            <a:xfrm>
              <a:off x="3660648" y="536256"/>
              <a:ext cx="5184604" cy="926672"/>
            </a:xfrm>
            <a:prstGeom prst="rect">
              <a:avLst/>
            </a:prstGeom>
          </p:spPr>
        </p:pic>
        <p:sp>
          <p:nvSpPr>
            <p:cNvPr id="44" name="CuadroTexto 8">
              <a:extLst>
                <a:ext uri="{FF2B5EF4-FFF2-40B4-BE49-F238E27FC236}">
                  <a16:creationId xmlns:a16="http://schemas.microsoft.com/office/drawing/2014/main" id="{0965CC14-05CD-D906-953D-277A3ACEF673}"/>
                </a:ext>
              </a:extLst>
            </p:cNvPr>
            <p:cNvSpPr txBox="1"/>
            <p:nvPr/>
          </p:nvSpPr>
          <p:spPr>
            <a:xfrm>
              <a:off x="4134057" y="463245"/>
              <a:ext cx="4237789" cy="1107994"/>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Preparation of Materials</a:t>
              </a:r>
            </a:p>
          </p:txBody>
        </p:sp>
      </p:grpSp>
      <p:pic>
        <p:nvPicPr>
          <p:cNvPr id="47"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51" name="Imagen 5">
            <a:extLst>
              <a:ext uri="{FF2B5EF4-FFF2-40B4-BE49-F238E27FC236}">
                <a16:creationId xmlns:a16="http://schemas.microsoft.com/office/drawing/2014/main" id="{ACFF816F-4D15-062E-D5F2-008DE30554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52" name="Imagen 3">
            <a:extLst>
              <a:ext uri="{FF2B5EF4-FFF2-40B4-BE49-F238E27FC236}">
                <a16:creationId xmlns:a16="http://schemas.microsoft.com/office/drawing/2014/main" id="{83E242F8-DCAE-0C6D-AD14-46177B95489B}"/>
              </a:ext>
            </a:extLst>
          </p:cNvPr>
          <p:cNvPicPr>
            <a:picLocks noChangeAspect="1"/>
          </p:cNvPicPr>
          <p:nvPr/>
        </p:nvPicPr>
        <p:blipFill>
          <a:blip r:embed="rId11"/>
          <a:stretch>
            <a:fillRect/>
          </a:stretch>
        </p:blipFill>
        <p:spPr>
          <a:xfrm>
            <a:off x="924667" y="232811"/>
            <a:ext cx="695005" cy="695004"/>
          </a:xfrm>
          <a:prstGeom prst="rect">
            <a:avLst/>
          </a:prstGeom>
        </p:spPr>
      </p:pic>
      <p:pic>
        <p:nvPicPr>
          <p:cNvPr id="53" name="52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54" name="53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55" name="40 Imagen">
            <a:extLst>
              <a:ext uri="{FF2B5EF4-FFF2-40B4-BE49-F238E27FC236}">
                <a16:creationId xmlns:a16="http://schemas.microsoft.com/office/drawing/2014/main" id="{35B7C5FE-7A68-8194-8640-B3C113132F7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Tree>
    <p:extLst>
      <p:ext uri="{BB962C8B-B14F-4D97-AF65-F5344CB8AC3E}">
        <p14:creationId xmlns:p14="http://schemas.microsoft.com/office/powerpoint/2010/main" val="225287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8554" y="1437626"/>
            <a:ext cx="8784591" cy="307777"/>
          </a:xfrm>
          <a:prstGeom prst="rect">
            <a:avLst/>
          </a:prstGeom>
        </p:spPr>
        <p:txBody>
          <a:bodyPr wrap="square">
            <a:spAutoFit/>
          </a:bodyPr>
          <a:lstStyle/>
          <a:p>
            <a:pPr marL="285750" indent="-285750">
              <a:buFont typeface="Arial" pitchFamily="34" charset="0"/>
              <a:buChar char="•"/>
            </a:pPr>
            <a:r>
              <a:rPr lang="en-US" sz="1400" dirty="0"/>
              <a:t>Cut away 2cm wide and 0.5 cm deep sections across the center of the Styrofoam boards. </a:t>
            </a:r>
          </a:p>
        </p:txBody>
      </p:sp>
      <p:sp>
        <p:nvSpPr>
          <p:cNvPr id="24" name="23 CuadroTexto"/>
          <p:cNvSpPr txBox="1"/>
          <p:nvPr/>
        </p:nvSpPr>
        <p:spPr>
          <a:xfrm>
            <a:off x="168550" y="1113588"/>
            <a:ext cx="1379114" cy="338554"/>
          </a:xfrm>
          <a:prstGeom prst="rect">
            <a:avLst/>
          </a:prstGeom>
          <a:noFill/>
        </p:spPr>
        <p:txBody>
          <a:bodyPr wrap="square" rtlCol="0">
            <a:spAutoFit/>
          </a:bodyPr>
          <a:lstStyle/>
          <a:p>
            <a:r>
              <a:rPr lang="es-MX" sz="1600" b="1" dirty="0"/>
              <a:t>STYROFOAM</a:t>
            </a:r>
            <a:endParaRPr lang="es-AR" sz="1600" b="1" dirty="0"/>
          </a:p>
        </p:txBody>
      </p:sp>
      <p:sp>
        <p:nvSpPr>
          <p:cNvPr id="25" name="24 CuadroTexto"/>
          <p:cNvSpPr txBox="1"/>
          <p:nvPr/>
        </p:nvSpPr>
        <p:spPr>
          <a:xfrm>
            <a:off x="168550" y="2695876"/>
            <a:ext cx="8197080" cy="307777"/>
          </a:xfrm>
          <a:prstGeom prst="rect">
            <a:avLst/>
          </a:prstGeom>
          <a:noFill/>
        </p:spPr>
        <p:txBody>
          <a:bodyPr wrap="square" rtlCol="0">
            <a:spAutoFit/>
          </a:bodyPr>
          <a:lstStyle/>
          <a:p>
            <a:pPr marL="285750" indent="-285750">
              <a:buFont typeface="Arial" pitchFamily="34" charset="0"/>
              <a:buChar char="•"/>
            </a:pPr>
            <a:r>
              <a:rPr lang="en-US" sz="1400" dirty="0"/>
              <a:t>Cut 3 of the 15 boards in 4 equal parts</a:t>
            </a:r>
            <a:r>
              <a:rPr lang="es-MX" sz="1400" dirty="0"/>
              <a:t>.</a:t>
            </a:r>
            <a:endParaRPr lang="es-AR" sz="1400" dirty="0"/>
          </a:p>
        </p:txBody>
      </p:sp>
      <p:sp>
        <p:nvSpPr>
          <p:cNvPr id="26" name="25 Llamada rectangular"/>
          <p:cNvSpPr/>
          <p:nvPr/>
        </p:nvSpPr>
        <p:spPr>
          <a:xfrm>
            <a:off x="6748528" y="3003799"/>
            <a:ext cx="1714322" cy="574346"/>
          </a:xfrm>
          <a:prstGeom prst="wedgeRectCallout">
            <a:avLst>
              <a:gd name="adj1" fmla="val -58037"/>
              <a:gd name="adj2" fmla="val 334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Cut diagonally as indicated. </a:t>
            </a:r>
          </a:p>
        </p:txBody>
      </p:sp>
      <p:sp>
        <p:nvSpPr>
          <p:cNvPr id="27" name="26 CuadroTexto"/>
          <p:cNvSpPr txBox="1"/>
          <p:nvPr/>
        </p:nvSpPr>
        <p:spPr>
          <a:xfrm>
            <a:off x="168550" y="3628853"/>
            <a:ext cx="8464524" cy="523220"/>
          </a:xfrm>
          <a:prstGeom prst="rect">
            <a:avLst/>
          </a:prstGeom>
          <a:noFill/>
        </p:spPr>
        <p:txBody>
          <a:bodyPr wrap="square" rtlCol="0">
            <a:spAutoFit/>
          </a:bodyPr>
          <a:lstStyle/>
          <a:p>
            <a:pPr marL="285750" indent="-285750">
              <a:buFont typeface="Arial" pitchFamily="34" charset="0"/>
              <a:buChar char="•"/>
            </a:pPr>
            <a:r>
              <a:rPr lang="en-US" sz="1400" dirty="0"/>
              <a:t>Assemble the remaining 12 boards connecting them to the ends as indicated by the arrow using toothpicks or any other similar sharp object. </a:t>
            </a:r>
          </a:p>
        </p:txBody>
      </p:sp>
      <p:pic>
        <p:nvPicPr>
          <p:cNvPr id="6" name="5 Imagen"/>
          <p:cNvPicPr>
            <a:picLocks noChangeAspect="1"/>
          </p:cNvPicPr>
          <p:nvPr/>
        </p:nvPicPr>
        <p:blipFill rotWithShape="1">
          <a:blip r:embed="rId2">
            <a:extLst>
              <a:ext uri="{28A0092B-C50C-407E-A947-70E740481C1C}">
                <a14:useLocalDpi xmlns:a14="http://schemas.microsoft.com/office/drawing/2010/main" val="0"/>
              </a:ext>
            </a:extLst>
          </a:blip>
          <a:srcRect b="37386"/>
          <a:stretch/>
        </p:blipFill>
        <p:spPr>
          <a:xfrm>
            <a:off x="2051720" y="4137924"/>
            <a:ext cx="4234314" cy="937854"/>
          </a:xfrm>
          <a:prstGeom prst="rect">
            <a:avLst/>
          </a:prstGeom>
        </p:spPr>
      </p:pic>
      <p:pic>
        <p:nvPicPr>
          <p:cNvPr id="7" name="6 Imagen"/>
          <p:cNvPicPr>
            <a:picLocks noChangeAspect="1"/>
          </p:cNvPicPr>
          <p:nvPr/>
        </p:nvPicPr>
        <p:blipFill rotWithShape="1">
          <a:blip r:embed="rId3">
            <a:extLst>
              <a:ext uri="{28A0092B-C50C-407E-A947-70E740481C1C}">
                <a14:useLocalDpi xmlns:a14="http://schemas.microsoft.com/office/drawing/2010/main" val="0"/>
              </a:ext>
            </a:extLst>
          </a:blip>
          <a:srcRect t="22428" r="7189"/>
          <a:stretch/>
        </p:blipFill>
        <p:spPr>
          <a:xfrm>
            <a:off x="2062564" y="3180625"/>
            <a:ext cx="4151462" cy="623760"/>
          </a:xfrm>
          <a:prstGeom prst="rect">
            <a:avLst/>
          </a:prstGeom>
        </p:spPr>
      </p:pic>
      <p:pic>
        <p:nvPicPr>
          <p:cNvPr id="8" name="7 Imagen"/>
          <p:cNvPicPr>
            <a:picLocks noChangeAspect="1"/>
          </p:cNvPicPr>
          <p:nvPr/>
        </p:nvPicPr>
        <p:blipFill rotWithShape="1">
          <a:blip r:embed="rId4">
            <a:extLst>
              <a:ext uri="{28A0092B-C50C-407E-A947-70E740481C1C}">
                <a14:useLocalDpi xmlns:a14="http://schemas.microsoft.com/office/drawing/2010/main" val="0"/>
              </a:ext>
            </a:extLst>
          </a:blip>
          <a:srcRect l="23564"/>
          <a:stretch/>
        </p:blipFill>
        <p:spPr>
          <a:xfrm>
            <a:off x="2486104" y="1869672"/>
            <a:ext cx="3983664" cy="752976"/>
          </a:xfrm>
          <a:prstGeom prst="rect">
            <a:avLst/>
          </a:prstGeom>
        </p:spPr>
      </p:pic>
      <p:sp>
        <p:nvSpPr>
          <p:cNvPr id="28" name="27 CuadroTexto"/>
          <p:cNvSpPr txBox="1"/>
          <p:nvPr/>
        </p:nvSpPr>
        <p:spPr>
          <a:xfrm>
            <a:off x="2350596" y="3003801"/>
            <a:ext cx="673632" cy="276999"/>
          </a:xfrm>
          <a:prstGeom prst="rect">
            <a:avLst/>
          </a:prstGeom>
          <a:noFill/>
        </p:spPr>
        <p:txBody>
          <a:bodyPr wrap="square" rtlCol="0">
            <a:spAutoFit/>
          </a:bodyPr>
          <a:lstStyle/>
          <a:p>
            <a:r>
              <a:rPr lang="es-MX" sz="1200" dirty="0"/>
              <a:t>25cm</a:t>
            </a:r>
            <a:endParaRPr lang="es-AR" sz="1200" dirty="0"/>
          </a:p>
        </p:txBody>
      </p:sp>
      <p:sp>
        <p:nvSpPr>
          <p:cNvPr id="29" name="28 CuadroTexto"/>
          <p:cNvSpPr txBox="1"/>
          <p:nvPr/>
        </p:nvSpPr>
        <p:spPr>
          <a:xfrm>
            <a:off x="2994157" y="3003801"/>
            <a:ext cx="673632" cy="276999"/>
          </a:xfrm>
          <a:prstGeom prst="rect">
            <a:avLst/>
          </a:prstGeom>
          <a:noFill/>
        </p:spPr>
        <p:txBody>
          <a:bodyPr wrap="square" rtlCol="0">
            <a:spAutoFit/>
          </a:bodyPr>
          <a:lstStyle/>
          <a:p>
            <a:r>
              <a:rPr lang="es-MX" sz="1200" dirty="0"/>
              <a:t>25cm</a:t>
            </a:r>
            <a:endParaRPr lang="es-AR" sz="1200" dirty="0"/>
          </a:p>
        </p:txBody>
      </p:sp>
      <p:sp>
        <p:nvSpPr>
          <p:cNvPr id="30" name="29 CuadroTexto"/>
          <p:cNvSpPr txBox="1"/>
          <p:nvPr/>
        </p:nvSpPr>
        <p:spPr>
          <a:xfrm>
            <a:off x="3655181" y="3003801"/>
            <a:ext cx="673632" cy="276999"/>
          </a:xfrm>
          <a:prstGeom prst="rect">
            <a:avLst/>
          </a:prstGeom>
          <a:noFill/>
        </p:spPr>
        <p:txBody>
          <a:bodyPr wrap="square" rtlCol="0">
            <a:spAutoFit/>
          </a:bodyPr>
          <a:lstStyle/>
          <a:p>
            <a:r>
              <a:rPr lang="es-MX" sz="1200" dirty="0"/>
              <a:t>25cm</a:t>
            </a:r>
            <a:endParaRPr lang="es-AR" sz="1200" dirty="0"/>
          </a:p>
        </p:txBody>
      </p:sp>
      <p:sp>
        <p:nvSpPr>
          <p:cNvPr id="31" name="30 CuadroTexto"/>
          <p:cNvSpPr txBox="1"/>
          <p:nvPr/>
        </p:nvSpPr>
        <p:spPr>
          <a:xfrm>
            <a:off x="4328814" y="3003801"/>
            <a:ext cx="673632" cy="276999"/>
          </a:xfrm>
          <a:prstGeom prst="rect">
            <a:avLst/>
          </a:prstGeom>
          <a:noFill/>
        </p:spPr>
        <p:txBody>
          <a:bodyPr wrap="square" rtlCol="0">
            <a:spAutoFit/>
          </a:bodyPr>
          <a:lstStyle/>
          <a:p>
            <a:r>
              <a:rPr lang="es-MX" sz="1200" dirty="0"/>
              <a:t>25cm</a:t>
            </a:r>
            <a:endParaRPr lang="es-AR" sz="1200" dirty="0"/>
          </a:p>
        </p:txBody>
      </p:sp>
      <p:sp>
        <p:nvSpPr>
          <p:cNvPr id="32" name="31 CuadroTexto"/>
          <p:cNvSpPr txBox="1"/>
          <p:nvPr/>
        </p:nvSpPr>
        <p:spPr>
          <a:xfrm>
            <a:off x="5421381" y="2988992"/>
            <a:ext cx="673632" cy="276999"/>
          </a:xfrm>
          <a:prstGeom prst="rect">
            <a:avLst/>
          </a:prstGeom>
          <a:noFill/>
        </p:spPr>
        <p:txBody>
          <a:bodyPr wrap="square" rtlCol="0">
            <a:spAutoFit/>
          </a:bodyPr>
          <a:lstStyle/>
          <a:p>
            <a:r>
              <a:rPr lang="es-MX" sz="1200" dirty="0"/>
              <a:t>21cm</a:t>
            </a:r>
            <a:endParaRPr lang="es-AR" sz="1200" dirty="0"/>
          </a:p>
        </p:txBody>
      </p:sp>
      <p:sp>
        <p:nvSpPr>
          <p:cNvPr id="33" name="32 CuadroTexto"/>
          <p:cNvSpPr txBox="1"/>
          <p:nvPr/>
        </p:nvSpPr>
        <p:spPr>
          <a:xfrm>
            <a:off x="5997444" y="2988992"/>
            <a:ext cx="673632" cy="276999"/>
          </a:xfrm>
          <a:prstGeom prst="rect">
            <a:avLst/>
          </a:prstGeom>
          <a:noFill/>
        </p:spPr>
        <p:txBody>
          <a:bodyPr wrap="square" rtlCol="0">
            <a:spAutoFit/>
          </a:bodyPr>
          <a:lstStyle/>
          <a:p>
            <a:r>
              <a:rPr lang="es-MX" sz="1200" dirty="0"/>
              <a:t>4cm</a:t>
            </a:r>
            <a:endParaRPr lang="es-AR" sz="1200" dirty="0"/>
          </a:p>
        </p:txBody>
      </p:sp>
      <p:sp>
        <p:nvSpPr>
          <p:cNvPr id="34" name="33 CuadroTexto"/>
          <p:cNvSpPr txBox="1"/>
          <p:nvPr/>
        </p:nvSpPr>
        <p:spPr>
          <a:xfrm>
            <a:off x="3477164" y="4569975"/>
            <a:ext cx="817648" cy="276999"/>
          </a:xfrm>
          <a:prstGeom prst="rect">
            <a:avLst/>
          </a:prstGeom>
          <a:noFill/>
        </p:spPr>
        <p:txBody>
          <a:bodyPr wrap="square" rtlCol="0">
            <a:spAutoFit/>
          </a:bodyPr>
          <a:lstStyle/>
          <a:p>
            <a:pPr algn="ctr"/>
            <a:r>
              <a:rPr lang="es-MX" sz="1200" dirty="0"/>
              <a:t>125cm</a:t>
            </a:r>
            <a:endParaRPr lang="es-AR" sz="1200" dirty="0"/>
          </a:p>
        </p:txBody>
      </p:sp>
      <p:sp>
        <p:nvSpPr>
          <p:cNvPr id="35" name="34 CuadroTexto"/>
          <p:cNvSpPr txBox="1"/>
          <p:nvPr/>
        </p:nvSpPr>
        <p:spPr>
          <a:xfrm>
            <a:off x="6069453" y="3219825"/>
            <a:ext cx="673632" cy="276999"/>
          </a:xfrm>
          <a:prstGeom prst="rect">
            <a:avLst/>
          </a:prstGeom>
          <a:noFill/>
        </p:spPr>
        <p:txBody>
          <a:bodyPr wrap="square" rtlCol="0">
            <a:spAutoFit/>
          </a:bodyPr>
          <a:lstStyle/>
          <a:p>
            <a:r>
              <a:rPr lang="es-MX" sz="1200" dirty="0"/>
              <a:t>2cm</a:t>
            </a:r>
            <a:endParaRPr lang="es-AR" sz="1200" dirty="0"/>
          </a:p>
        </p:txBody>
      </p:sp>
      <p:sp>
        <p:nvSpPr>
          <p:cNvPr id="36" name="35 CuadroTexto"/>
          <p:cNvSpPr txBox="1"/>
          <p:nvPr/>
        </p:nvSpPr>
        <p:spPr>
          <a:xfrm>
            <a:off x="2051720" y="2247717"/>
            <a:ext cx="673632" cy="276999"/>
          </a:xfrm>
          <a:prstGeom prst="rect">
            <a:avLst/>
          </a:prstGeom>
          <a:noFill/>
        </p:spPr>
        <p:txBody>
          <a:bodyPr wrap="square" rtlCol="0">
            <a:spAutoFit/>
          </a:bodyPr>
          <a:lstStyle/>
          <a:p>
            <a:r>
              <a:rPr lang="es-MX" sz="1200" dirty="0"/>
              <a:t>2cm</a:t>
            </a:r>
            <a:endParaRPr lang="es-AR" sz="1200" dirty="0"/>
          </a:p>
        </p:txBody>
      </p:sp>
      <p:sp>
        <p:nvSpPr>
          <p:cNvPr id="37" name="36 CuadroTexto"/>
          <p:cNvSpPr txBox="1"/>
          <p:nvPr/>
        </p:nvSpPr>
        <p:spPr>
          <a:xfrm>
            <a:off x="1850294" y="1113588"/>
            <a:ext cx="2361666" cy="338554"/>
          </a:xfrm>
          <a:prstGeom prst="rect">
            <a:avLst/>
          </a:prstGeom>
          <a:noFill/>
        </p:spPr>
        <p:txBody>
          <a:bodyPr wrap="square" rtlCol="0">
            <a:spAutoFit/>
          </a:bodyPr>
          <a:lstStyle/>
          <a:p>
            <a:r>
              <a:rPr lang="en-US" sz="1600" b="1" dirty="0"/>
              <a:t>Absorbing flaps </a:t>
            </a:r>
          </a:p>
        </p:txBody>
      </p:sp>
      <p:grpSp>
        <p:nvGrpSpPr>
          <p:cNvPr id="38" name="37 Grupo"/>
          <p:cNvGrpSpPr/>
          <p:nvPr/>
        </p:nvGrpSpPr>
        <p:grpSpPr>
          <a:xfrm>
            <a:off x="2635590" y="123478"/>
            <a:ext cx="3872820" cy="830997"/>
            <a:chOff x="3660648" y="463245"/>
            <a:chExt cx="5184604" cy="1107994"/>
          </a:xfrm>
        </p:grpSpPr>
        <p:pic>
          <p:nvPicPr>
            <p:cNvPr id="39" name="Imagen 1">
              <a:extLst>
                <a:ext uri="{FF2B5EF4-FFF2-40B4-BE49-F238E27FC236}">
                  <a16:creationId xmlns:a16="http://schemas.microsoft.com/office/drawing/2014/main" id="{5DE5F7CF-41E8-E545-4C24-B5E6ECC003A9}"/>
                </a:ext>
              </a:extLst>
            </p:cNvPr>
            <p:cNvPicPr>
              <a:picLocks noChangeAspect="1"/>
            </p:cNvPicPr>
            <p:nvPr/>
          </p:nvPicPr>
          <p:blipFill>
            <a:blip r:embed="rId5"/>
            <a:stretch>
              <a:fillRect/>
            </a:stretch>
          </p:blipFill>
          <p:spPr>
            <a:xfrm>
              <a:off x="3660648" y="536256"/>
              <a:ext cx="5184604" cy="926672"/>
            </a:xfrm>
            <a:prstGeom prst="rect">
              <a:avLst/>
            </a:prstGeom>
          </p:spPr>
        </p:pic>
        <p:sp>
          <p:nvSpPr>
            <p:cNvPr id="40" name="CuadroTexto 8">
              <a:extLst>
                <a:ext uri="{FF2B5EF4-FFF2-40B4-BE49-F238E27FC236}">
                  <a16:creationId xmlns:a16="http://schemas.microsoft.com/office/drawing/2014/main" id="{0965CC14-05CD-D906-953D-277A3ACEF673}"/>
                </a:ext>
              </a:extLst>
            </p:cNvPr>
            <p:cNvSpPr txBox="1"/>
            <p:nvPr/>
          </p:nvSpPr>
          <p:spPr>
            <a:xfrm>
              <a:off x="4134057" y="463245"/>
              <a:ext cx="4237789" cy="1107994"/>
            </a:xfrm>
            <a:prstGeom prst="rect">
              <a:avLst/>
            </a:prstGeom>
            <a:noFill/>
          </p:spPr>
          <p:txBody>
            <a:bodyPr wrap="square">
              <a:spAutoFit/>
            </a:bodyPr>
            <a:lstStyle/>
            <a:p>
              <a:pPr algn="ctr" defTabSz="457200">
                <a:defRPr/>
              </a:pPr>
              <a:r>
                <a:rPr lang="en-US" sz="2400" b="1" dirty="0">
                  <a:solidFill>
                    <a:prstClr val="black"/>
                  </a:solidFill>
                  <a:cs typeface="Times New Roman" panose="02020603050405020304" pitchFamily="18" charset="0"/>
                </a:rPr>
                <a:t>Preparation of Materials</a:t>
              </a:r>
            </a:p>
          </p:txBody>
        </p:sp>
      </p:grpSp>
      <p:pic>
        <p:nvPicPr>
          <p:cNvPr id="43" name="Imagen 4" descr="Interfaz de usuario gráfica, Texto, Aplicación, Chat o mensaje de texto&#10;&#10;Descripción generada automáticamente">
            <a:extLst>
              <a:ext uri="{FF2B5EF4-FFF2-40B4-BE49-F238E27FC236}">
                <a16:creationId xmlns:a16="http://schemas.microsoft.com/office/drawing/2014/main" id="{1FE63DB5-FE38-5226-7ED6-8A3AFCB077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5630" y="143178"/>
            <a:ext cx="617618" cy="874270"/>
          </a:xfrm>
          <a:prstGeom prst="rect">
            <a:avLst/>
          </a:prstGeom>
        </p:spPr>
      </p:pic>
      <p:pic>
        <p:nvPicPr>
          <p:cNvPr id="47" name="Imagen 5">
            <a:extLst>
              <a:ext uri="{FF2B5EF4-FFF2-40B4-BE49-F238E27FC236}">
                <a16:creationId xmlns:a16="http://schemas.microsoft.com/office/drawing/2014/main" id="{ACFF816F-4D15-062E-D5F2-008DE30554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38" y="178011"/>
            <a:ext cx="749746" cy="804605"/>
          </a:xfrm>
          <a:prstGeom prst="rect">
            <a:avLst/>
          </a:prstGeom>
        </p:spPr>
      </p:pic>
      <p:pic>
        <p:nvPicPr>
          <p:cNvPr id="48" name="Imagen 3">
            <a:extLst>
              <a:ext uri="{FF2B5EF4-FFF2-40B4-BE49-F238E27FC236}">
                <a16:creationId xmlns:a16="http://schemas.microsoft.com/office/drawing/2014/main" id="{83E242F8-DCAE-0C6D-AD14-46177B95489B}"/>
              </a:ext>
            </a:extLst>
          </p:cNvPr>
          <p:cNvPicPr>
            <a:picLocks noChangeAspect="1"/>
          </p:cNvPicPr>
          <p:nvPr/>
        </p:nvPicPr>
        <p:blipFill>
          <a:blip r:embed="rId8"/>
          <a:stretch>
            <a:fillRect/>
          </a:stretch>
        </p:blipFill>
        <p:spPr>
          <a:xfrm>
            <a:off x="924667" y="232811"/>
            <a:ext cx="695005" cy="695004"/>
          </a:xfrm>
          <a:prstGeom prst="rect">
            <a:avLst/>
          </a:prstGeom>
        </p:spPr>
      </p:pic>
      <p:pic>
        <p:nvPicPr>
          <p:cNvPr id="49" name="48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6622" y="232913"/>
            <a:ext cx="694800" cy="694800"/>
          </a:xfrm>
          <a:prstGeom prst="rect">
            <a:avLst/>
          </a:prstGeom>
        </p:spPr>
      </p:pic>
      <p:pic>
        <p:nvPicPr>
          <p:cNvPr id="50" name="49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90306" y="232913"/>
            <a:ext cx="694800" cy="694800"/>
          </a:xfrm>
          <a:prstGeom prst="rect">
            <a:avLst/>
          </a:prstGeom>
        </p:spPr>
      </p:pic>
      <p:pic>
        <p:nvPicPr>
          <p:cNvPr id="51" name="40 Imagen">
            <a:extLst>
              <a:ext uri="{FF2B5EF4-FFF2-40B4-BE49-F238E27FC236}">
                <a16:creationId xmlns:a16="http://schemas.microsoft.com/office/drawing/2014/main" id="{35B7C5FE-7A68-8194-8640-B3C113132F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60232" y="233015"/>
            <a:ext cx="694800" cy="694800"/>
          </a:xfrm>
          <a:prstGeom prst="rect">
            <a:avLst/>
          </a:prstGeom>
        </p:spPr>
      </p:pic>
    </p:spTree>
    <p:extLst>
      <p:ext uri="{BB962C8B-B14F-4D97-AF65-F5344CB8AC3E}">
        <p14:creationId xmlns:p14="http://schemas.microsoft.com/office/powerpoint/2010/main" val="1336444050"/>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4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5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6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7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1218</Words>
  <Application>Microsoft Office PowerPoint</Application>
  <PresentationFormat>Presentación en pantalla (16:9)</PresentationFormat>
  <Paragraphs>100</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6</vt:i4>
      </vt:variant>
      <vt:variant>
        <vt:lpstr>Títulos de diapositiva</vt:lpstr>
      </vt:variant>
      <vt:variant>
        <vt:i4>16</vt:i4>
      </vt:variant>
    </vt:vector>
  </HeadingPairs>
  <TitlesOfParts>
    <vt:vector size="25" baseType="lpstr">
      <vt:lpstr>Arial</vt:lpstr>
      <vt:lpstr>Calibri</vt:lpstr>
      <vt:lpstr>Calibri Light</vt:lpstr>
      <vt:lpstr>1_Tema de Office</vt:lpstr>
      <vt:lpstr>2_Tema de Office</vt:lpstr>
      <vt:lpstr>4_Tema de Office</vt:lpstr>
      <vt:lpstr>5_Tema de Office</vt:lpstr>
      <vt:lpstr>6_Tema de Office</vt:lpstr>
      <vt:lpstr>7_Tema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Andersen</dc:creator>
  <cp:lastModifiedBy>Adrian Minni</cp:lastModifiedBy>
  <cp:revision>113</cp:revision>
  <dcterms:created xsi:type="dcterms:W3CDTF">2023-06-08T14:31:53Z</dcterms:created>
  <dcterms:modified xsi:type="dcterms:W3CDTF">2023-06-19T15:58:18Z</dcterms:modified>
</cp:coreProperties>
</file>