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75" r:id="rId5"/>
    <p:sldId id="266" r:id="rId6"/>
    <p:sldId id="276" r:id="rId7"/>
    <p:sldId id="263" r:id="rId8"/>
    <p:sldId id="269" r:id="rId9"/>
    <p:sldId id="273" r:id="rId10"/>
    <p:sldId id="268" r:id="rId11"/>
  </p:sldIdLst>
  <p:sldSz cx="12192000" cy="6858000"/>
  <p:notesSz cx="6858000" cy="9144000"/>
  <p:embeddedFontLst>
    <p:embeddedFont>
      <p:font typeface="Arial Black" panose="020B0A04020102020204" pitchFamily="34" charset="0"/>
      <p:bold r:id="rId13"/>
    </p:embeddedFon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slchGqUbkd5VjcWIAPzKYo9Jf3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nzalo Ezequiel Martin" initials="" lastIdx="2" clrIdx="0"/>
  <p:cmAuthor id="1" name="Romi" initials="R" lastIdx="1" clrIdx="1">
    <p:extLst>
      <p:ext uri="{19B8F6BF-5375-455C-9EA6-DF929625EA0E}">
        <p15:presenceInfo xmlns:p15="http://schemas.microsoft.com/office/powerpoint/2012/main" userId="Rom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F2EB68-00AD-468C-99AF-17CC8AF15562}">
  <a:tblStyle styleId="{FCF2EB68-00AD-468C-99AF-17CC8AF1556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841250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35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83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52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64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052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5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97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70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600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6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9.jp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jp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https://scontent.faep4-3.fna.fbcdn.net/v/t39.30808-6/299972402_578044667289173_5871563075960214386_n.jpg?stp=dst-jpg_s600x600&amp;_nc_cat=100&amp;ccb=1-7&amp;_nc_sid=730e14&amp;_nc_ohc=PPZ4N4qktNQAX_MmIZs&amp;_nc_ht=scontent.faep4-3.fna&amp;oh=00_AfDclNvCUdjme63DdXR3yR2lLbC2VfP_l8-Qiv8Z66TY2g&amp;oe=64110D84"/>
          <p:cNvPicPr preferRelativeResize="0"/>
          <p:nvPr/>
        </p:nvPicPr>
        <p:blipFill rotWithShape="1">
          <a:blip r:embed="rId3">
            <a:alphaModFix/>
          </a:blip>
          <a:srcRect l="3140" t="19055" b="8823"/>
          <a:stretch/>
        </p:blipFill>
        <p:spPr>
          <a:xfrm>
            <a:off x="11780" y="8709"/>
            <a:ext cx="12202884" cy="6814453"/>
          </a:xfrm>
          <a:prstGeom prst="rect">
            <a:avLst/>
          </a:prstGeom>
          <a:noFill/>
          <a:ln>
            <a:noFill/>
          </a:ln>
        </p:spPr>
      </p:pic>
      <p:sp>
        <p:nvSpPr>
          <p:cNvPr id="85" name="Google Shape;85;p1"/>
          <p:cNvSpPr txBox="1"/>
          <p:nvPr/>
        </p:nvSpPr>
        <p:spPr>
          <a:xfrm>
            <a:off x="5622878" y="4712046"/>
            <a:ext cx="6054082"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dirty="0">
                <a:solidFill>
                  <a:schemeClr val="lt1"/>
                </a:solidFill>
                <a:latin typeface="Arial Black"/>
                <a:ea typeface="Arial Black"/>
                <a:cs typeface="Arial Black"/>
                <a:sym typeface="Arial Black"/>
              </a:rPr>
              <a:t>Committed to equality </a:t>
            </a:r>
          </a:p>
        </p:txBody>
      </p:sp>
      <p:pic>
        <p:nvPicPr>
          <p:cNvPr id="86" name="Google Shape;86;p1" descr="Puerto Dock Sud"/>
          <p:cNvPicPr preferRelativeResize="0"/>
          <p:nvPr/>
        </p:nvPicPr>
        <p:blipFill rotWithShape="1">
          <a:blip r:embed="rId4">
            <a:alphaModFix/>
          </a:blip>
          <a:srcRect/>
          <a:stretch/>
        </p:blipFill>
        <p:spPr>
          <a:xfrm>
            <a:off x="671905" y="451395"/>
            <a:ext cx="3894491" cy="928688"/>
          </a:xfrm>
          <a:prstGeom prst="rect">
            <a:avLst/>
          </a:prstGeom>
          <a:noFill/>
          <a:ln>
            <a:noFill/>
          </a:ln>
        </p:spPr>
      </p:pic>
      <p:pic>
        <p:nvPicPr>
          <p:cNvPr id="3" name="Imagen 2">
            <a:extLst>
              <a:ext uri="{FF2B5EF4-FFF2-40B4-BE49-F238E27FC236}">
                <a16:creationId xmlns:a16="http://schemas.microsoft.com/office/drawing/2014/main" id="{DEB823C4-BB12-7B42-45F4-45805F528CE5}"/>
              </a:ext>
            </a:extLst>
          </p:cNvPr>
          <p:cNvPicPr>
            <a:picLocks noChangeAspect="1"/>
          </p:cNvPicPr>
          <p:nvPr/>
        </p:nvPicPr>
        <p:blipFill>
          <a:blip r:embed="rId5"/>
          <a:stretch>
            <a:fillRect/>
          </a:stretch>
        </p:blipFill>
        <p:spPr>
          <a:xfrm>
            <a:off x="9645585" y="289460"/>
            <a:ext cx="2181245" cy="2181245"/>
          </a:xfrm>
          <a:prstGeom prst="rect">
            <a:avLst/>
          </a:prstGeom>
        </p:spPr>
      </p:pic>
      <p:pic>
        <p:nvPicPr>
          <p:cNvPr id="4" name="Imagen 3">
            <a:extLst>
              <a:ext uri="{FF2B5EF4-FFF2-40B4-BE49-F238E27FC236}">
                <a16:creationId xmlns:a16="http://schemas.microsoft.com/office/drawing/2014/main" id="{DE8267DB-51EF-419C-DCF0-FA684BBD73D2}"/>
              </a:ext>
            </a:extLst>
          </p:cNvPr>
          <p:cNvPicPr>
            <a:picLocks noChangeAspect="1"/>
          </p:cNvPicPr>
          <p:nvPr/>
        </p:nvPicPr>
        <p:blipFill>
          <a:blip r:embed="rId6"/>
          <a:stretch>
            <a:fillRect/>
          </a:stretch>
        </p:blipFill>
        <p:spPr>
          <a:xfrm>
            <a:off x="5309363" y="289460"/>
            <a:ext cx="803859" cy="807820"/>
          </a:xfrm>
          <a:prstGeom prst="rect">
            <a:avLst/>
          </a:prstGeom>
        </p:spPr>
      </p:pic>
      <p:pic>
        <p:nvPicPr>
          <p:cNvPr id="5" name="Imagen 4">
            <a:extLst>
              <a:ext uri="{FF2B5EF4-FFF2-40B4-BE49-F238E27FC236}">
                <a16:creationId xmlns:a16="http://schemas.microsoft.com/office/drawing/2014/main" id="{013F390A-CF14-7F16-B0BF-18D6E128F72F}"/>
              </a:ext>
            </a:extLst>
          </p:cNvPr>
          <p:cNvPicPr>
            <a:picLocks noChangeAspect="1"/>
          </p:cNvPicPr>
          <p:nvPr/>
        </p:nvPicPr>
        <p:blipFill>
          <a:blip r:embed="rId7"/>
          <a:stretch>
            <a:fillRect/>
          </a:stretch>
        </p:blipFill>
        <p:spPr>
          <a:xfrm>
            <a:off x="6319538" y="289460"/>
            <a:ext cx="786452" cy="780356"/>
          </a:xfrm>
          <a:prstGeom prst="rect">
            <a:avLst/>
          </a:prstGeom>
        </p:spPr>
      </p:pic>
      <p:pic>
        <p:nvPicPr>
          <p:cNvPr id="6" name="Imagen 5">
            <a:extLst>
              <a:ext uri="{FF2B5EF4-FFF2-40B4-BE49-F238E27FC236}">
                <a16:creationId xmlns:a16="http://schemas.microsoft.com/office/drawing/2014/main" id="{F362CE77-4F53-9AD1-084C-994F351ABFD5}"/>
              </a:ext>
            </a:extLst>
          </p:cNvPr>
          <p:cNvPicPr>
            <a:picLocks noChangeAspect="1"/>
          </p:cNvPicPr>
          <p:nvPr/>
        </p:nvPicPr>
        <p:blipFill>
          <a:blip r:embed="rId8"/>
          <a:stretch>
            <a:fillRect/>
          </a:stretch>
        </p:blipFill>
        <p:spPr>
          <a:xfrm>
            <a:off x="7292886" y="289460"/>
            <a:ext cx="805873" cy="805873"/>
          </a:xfrm>
          <a:prstGeom prst="rect">
            <a:avLst/>
          </a:prstGeom>
        </p:spPr>
      </p:pic>
      <p:pic>
        <p:nvPicPr>
          <p:cNvPr id="7" name="Imagen 6">
            <a:extLst>
              <a:ext uri="{FF2B5EF4-FFF2-40B4-BE49-F238E27FC236}">
                <a16:creationId xmlns:a16="http://schemas.microsoft.com/office/drawing/2014/main" id="{C49C0CE8-3C0A-3E53-1ADB-9A840C9DAD76}"/>
              </a:ext>
            </a:extLst>
          </p:cNvPr>
          <p:cNvPicPr>
            <a:picLocks noChangeAspect="1"/>
          </p:cNvPicPr>
          <p:nvPr/>
        </p:nvPicPr>
        <p:blipFill>
          <a:blip r:embed="rId9"/>
          <a:stretch>
            <a:fillRect/>
          </a:stretch>
        </p:blipFill>
        <p:spPr>
          <a:xfrm>
            <a:off x="8285654" y="289460"/>
            <a:ext cx="848725" cy="853011"/>
          </a:xfrm>
          <a:prstGeom prst="rect">
            <a:avLst/>
          </a:prstGeom>
        </p:spPr>
      </p:pic>
      <p:sp>
        <p:nvSpPr>
          <p:cNvPr id="8" name="Elipse 7">
            <a:extLst>
              <a:ext uri="{FF2B5EF4-FFF2-40B4-BE49-F238E27FC236}">
                <a16:creationId xmlns:a16="http://schemas.microsoft.com/office/drawing/2014/main" id="{1A30D2BB-6731-A3C2-751E-A8118AF5B032}"/>
              </a:ext>
            </a:extLst>
          </p:cNvPr>
          <p:cNvSpPr/>
          <p:nvPr/>
        </p:nvSpPr>
        <p:spPr>
          <a:xfrm>
            <a:off x="5723166" y="1359276"/>
            <a:ext cx="2880024" cy="1437692"/>
          </a:xfrm>
          <a:prstGeom prst="ellipse">
            <a:avLst/>
          </a:prstGeom>
          <a:solidFill>
            <a:schemeClr val="accent2">
              <a:lumMod val="40000"/>
              <a:lumOff val="6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AR" sz="2800" dirty="0">
              <a:solidFill>
                <a:srgbClr val="ED7D31">
                  <a:lumMod val="75000"/>
                </a:srgbClr>
              </a:solidFill>
            </a:endParaRPr>
          </a:p>
        </p:txBody>
      </p:sp>
      <p:pic>
        <p:nvPicPr>
          <p:cNvPr id="9" name="28 Imagen">
            <a:extLst>
              <a:ext uri="{FF2B5EF4-FFF2-40B4-BE49-F238E27FC236}">
                <a16:creationId xmlns:a16="http://schemas.microsoft.com/office/drawing/2014/main" id="{83ECFAE7-7DA4-3948-FB29-222DD68511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3894" y="1647197"/>
            <a:ext cx="2524193" cy="760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descr="C:\Users\Romi\Downloads\314495691_214341274276364_2992303210526518033_n.jpg"/>
          <p:cNvPicPr preferRelativeResize="0"/>
          <p:nvPr/>
        </p:nvPicPr>
        <p:blipFill rotWithShape="1">
          <a:blip r:embed="rId3">
            <a:alphaModFix/>
          </a:blip>
          <a:srcRect l="8229" t="12393" r="6299" b="11538"/>
          <a:stretch/>
        </p:blipFill>
        <p:spPr>
          <a:xfrm>
            <a:off x="10862627" y="95885"/>
            <a:ext cx="1188000" cy="1008000"/>
          </a:xfrm>
          <a:prstGeom prst="rect">
            <a:avLst/>
          </a:prstGeom>
          <a:noFill/>
          <a:ln>
            <a:noFill/>
          </a:ln>
        </p:spPr>
      </p:pic>
      <p:sp>
        <p:nvSpPr>
          <p:cNvPr id="194" name="Google Shape;194;p10"/>
          <p:cNvSpPr/>
          <p:nvPr/>
        </p:nvSpPr>
        <p:spPr>
          <a:xfrm>
            <a:off x="193262" y="3567227"/>
            <a:ext cx="1021793"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AR" sz="7000" b="1" dirty="0">
                <a:solidFill>
                  <a:srgbClr val="2E75B5"/>
                </a:solidFill>
                <a:latin typeface="Arial Black"/>
                <a:ea typeface="Arial Black"/>
                <a:cs typeface="Arial Black"/>
                <a:sym typeface="Arial Black"/>
              </a:rPr>
              <a:t>8</a:t>
            </a:r>
            <a:endParaRPr dirty="0"/>
          </a:p>
        </p:txBody>
      </p:sp>
      <p:sp>
        <p:nvSpPr>
          <p:cNvPr id="195" name="Google Shape;195;p10"/>
          <p:cNvSpPr/>
          <p:nvPr/>
        </p:nvSpPr>
        <p:spPr>
          <a:xfrm>
            <a:off x="7922550" y="1242847"/>
            <a:ext cx="3321225"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800" dirty="0">
                <a:solidFill>
                  <a:srgbClr val="757070"/>
                </a:solidFill>
                <a:latin typeface="Arial Black"/>
                <a:ea typeface="Arial Black"/>
                <a:cs typeface="Arial Black"/>
                <a:sym typeface="Arial Black"/>
              </a:rPr>
              <a:t>Women and LGTBI+ persons to be trained in Professional Welding courses in 2023</a:t>
            </a:r>
            <a:endParaRPr lang="en-US" dirty="0"/>
          </a:p>
        </p:txBody>
      </p:sp>
      <p:grpSp>
        <p:nvGrpSpPr>
          <p:cNvPr id="196" name="Google Shape;196;p10"/>
          <p:cNvGrpSpPr/>
          <p:nvPr/>
        </p:nvGrpSpPr>
        <p:grpSpPr>
          <a:xfrm>
            <a:off x="7909582" y="2308919"/>
            <a:ext cx="3709243" cy="1607023"/>
            <a:chOff x="7909582" y="2308919"/>
            <a:chExt cx="3709243" cy="1607023"/>
          </a:xfrm>
        </p:grpSpPr>
        <p:sp>
          <p:nvSpPr>
            <p:cNvPr id="197" name="Google Shape;197;p10"/>
            <p:cNvSpPr/>
            <p:nvPr/>
          </p:nvSpPr>
          <p:spPr>
            <a:xfrm>
              <a:off x="8358644" y="2417845"/>
              <a:ext cx="2885131" cy="3231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500" dirty="0">
                  <a:solidFill>
                    <a:srgbClr val="757070"/>
                  </a:solidFill>
                  <a:latin typeface="Arial Black"/>
                  <a:ea typeface="Arial Black"/>
                  <a:cs typeface="Arial Black"/>
                  <a:sym typeface="Arial Black"/>
                </a:rPr>
                <a:t>Partnerships to build</a:t>
              </a:r>
              <a:endParaRPr lang="en-US" dirty="0"/>
            </a:p>
          </p:txBody>
        </p:sp>
        <p:sp>
          <p:nvSpPr>
            <p:cNvPr id="198" name="Google Shape;198;p10"/>
            <p:cNvSpPr/>
            <p:nvPr/>
          </p:nvSpPr>
          <p:spPr>
            <a:xfrm>
              <a:off x="7909582" y="2308919"/>
              <a:ext cx="71893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3200" b="1">
                  <a:solidFill>
                    <a:srgbClr val="00B050"/>
                  </a:solidFill>
                  <a:latin typeface="Arial Black"/>
                  <a:ea typeface="Arial Black"/>
                  <a:cs typeface="Arial Black"/>
                  <a:sym typeface="Arial Black"/>
                </a:rPr>
                <a:t>+</a:t>
              </a:r>
              <a:endParaRPr/>
            </a:p>
          </p:txBody>
        </p:sp>
        <p:sp>
          <p:nvSpPr>
            <p:cNvPr id="199" name="Google Shape;199;p10"/>
            <p:cNvSpPr/>
            <p:nvPr/>
          </p:nvSpPr>
          <p:spPr>
            <a:xfrm>
              <a:off x="8384432" y="2907864"/>
              <a:ext cx="3234393" cy="3231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500" dirty="0">
                  <a:solidFill>
                    <a:srgbClr val="757070"/>
                  </a:solidFill>
                  <a:latin typeface="Arial Black"/>
                  <a:ea typeface="Arial Black"/>
                  <a:cs typeface="Arial Black"/>
                  <a:sym typeface="Arial Black"/>
                </a:rPr>
                <a:t>Training opportunities </a:t>
              </a:r>
              <a:endParaRPr lang="en-US" dirty="0"/>
            </a:p>
          </p:txBody>
        </p:sp>
        <p:sp>
          <p:nvSpPr>
            <p:cNvPr id="200" name="Google Shape;200;p10"/>
            <p:cNvSpPr/>
            <p:nvPr/>
          </p:nvSpPr>
          <p:spPr>
            <a:xfrm>
              <a:off x="7909582" y="2813006"/>
              <a:ext cx="71893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3200" b="1">
                  <a:solidFill>
                    <a:srgbClr val="00B050"/>
                  </a:solidFill>
                  <a:latin typeface="Arial Black"/>
                  <a:ea typeface="Arial Black"/>
                  <a:cs typeface="Arial Black"/>
                  <a:sym typeface="Arial Black"/>
                </a:rPr>
                <a:t>+</a:t>
              </a:r>
              <a:endParaRPr/>
            </a:p>
          </p:txBody>
        </p:sp>
        <p:sp>
          <p:nvSpPr>
            <p:cNvPr id="201" name="Google Shape;201;p10"/>
            <p:cNvSpPr/>
            <p:nvPr/>
          </p:nvSpPr>
          <p:spPr>
            <a:xfrm>
              <a:off x="8396155" y="3440093"/>
              <a:ext cx="3091803" cy="3231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500" dirty="0">
                  <a:solidFill>
                    <a:srgbClr val="757070"/>
                  </a:solidFill>
                  <a:latin typeface="Arial Black"/>
                  <a:ea typeface="Arial Black"/>
                  <a:cs typeface="Arial Black"/>
                  <a:sym typeface="Arial Black"/>
                </a:rPr>
                <a:t>Employment opportunities </a:t>
              </a:r>
              <a:endParaRPr lang="en-US" dirty="0"/>
            </a:p>
          </p:txBody>
        </p:sp>
        <p:sp>
          <p:nvSpPr>
            <p:cNvPr id="202" name="Google Shape;202;p10"/>
            <p:cNvSpPr/>
            <p:nvPr/>
          </p:nvSpPr>
          <p:spPr>
            <a:xfrm>
              <a:off x="7921305" y="3331167"/>
              <a:ext cx="71893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3200" b="1">
                  <a:solidFill>
                    <a:srgbClr val="00B050"/>
                  </a:solidFill>
                  <a:latin typeface="Arial Black"/>
                  <a:ea typeface="Arial Black"/>
                  <a:cs typeface="Arial Black"/>
                  <a:sym typeface="Arial Black"/>
                </a:rPr>
                <a:t>+</a:t>
              </a:r>
              <a:endParaRPr/>
            </a:p>
          </p:txBody>
        </p:sp>
      </p:grpSp>
      <p:sp>
        <p:nvSpPr>
          <p:cNvPr id="203" name="Google Shape;203;p10"/>
          <p:cNvSpPr/>
          <p:nvPr/>
        </p:nvSpPr>
        <p:spPr>
          <a:xfrm>
            <a:off x="6539636" y="1099059"/>
            <a:ext cx="1548000"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AR" sz="7000" b="1">
                <a:solidFill>
                  <a:srgbClr val="2E75B5"/>
                </a:solidFill>
                <a:latin typeface="Arial Black"/>
                <a:ea typeface="Arial Black"/>
                <a:cs typeface="Arial Black"/>
                <a:sym typeface="Arial Black"/>
              </a:rPr>
              <a:t>40</a:t>
            </a:r>
            <a:endParaRPr/>
          </a:p>
        </p:txBody>
      </p:sp>
      <p:sp>
        <p:nvSpPr>
          <p:cNvPr id="204" name="Google Shape;204;p10"/>
          <p:cNvSpPr/>
          <p:nvPr/>
        </p:nvSpPr>
        <p:spPr>
          <a:xfrm>
            <a:off x="950341" y="3772972"/>
            <a:ext cx="2028367"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dirty="0">
                <a:solidFill>
                  <a:srgbClr val="757070"/>
                </a:solidFill>
                <a:latin typeface="Arial Black"/>
                <a:ea typeface="Arial Black"/>
                <a:cs typeface="Arial Black"/>
                <a:sym typeface="Arial Black"/>
              </a:rPr>
              <a:t>Women &amp;  LGTBI+ persons trained in 2022 </a:t>
            </a:r>
            <a:endParaRPr lang="en-US" dirty="0"/>
          </a:p>
        </p:txBody>
      </p:sp>
      <p:grpSp>
        <p:nvGrpSpPr>
          <p:cNvPr id="205" name="Google Shape;205;p10"/>
          <p:cNvGrpSpPr/>
          <p:nvPr/>
        </p:nvGrpSpPr>
        <p:grpSpPr>
          <a:xfrm>
            <a:off x="1176419" y="1030378"/>
            <a:ext cx="7343825" cy="5013805"/>
            <a:chOff x="1176419" y="1030378"/>
            <a:chExt cx="7343825" cy="5013805"/>
          </a:xfrm>
        </p:grpSpPr>
        <p:sp>
          <p:nvSpPr>
            <p:cNvPr id="206" name="Google Shape;206;p10"/>
            <p:cNvSpPr/>
            <p:nvPr/>
          </p:nvSpPr>
          <p:spPr>
            <a:xfrm rot="-1588136">
              <a:off x="1248331" y="2529281"/>
              <a:ext cx="7200000" cy="2016000"/>
            </a:xfrm>
            <a:prstGeom prst="arc">
              <a:avLst>
                <a:gd name="adj1" fmla="val 12162695"/>
                <a:gd name="adj2" fmla="val 20137039"/>
              </a:avLst>
            </a:prstGeom>
            <a:noFill/>
            <a:ln w="34925"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0"/>
            <p:cNvSpPr/>
            <p:nvPr/>
          </p:nvSpPr>
          <p:spPr>
            <a:xfrm>
              <a:off x="2459317" y="3514200"/>
              <a:ext cx="360000" cy="360000"/>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0"/>
            <p:cNvSpPr/>
            <p:nvPr/>
          </p:nvSpPr>
          <p:spPr>
            <a:xfrm>
              <a:off x="6071365" y="1722471"/>
              <a:ext cx="360000" cy="360000"/>
            </a:xfrm>
            <a:prstGeom prst="ellipse">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09" name="Google Shape;209;p10"/>
          <p:cNvPicPr preferRelativeResize="0"/>
          <p:nvPr/>
        </p:nvPicPr>
        <p:blipFill rotWithShape="1">
          <a:blip r:embed="rId4">
            <a:alphaModFix/>
          </a:blip>
          <a:srcRect l="6089" r="6944"/>
          <a:stretch/>
        </p:blipFill>
        <p:spPr>
          <a:xfrm>
            <a:off x="5159972" y="5136837"/>
            <a:ext cx="2253728" cy="1728000"/>
          </a:xfrm>
          <a:prstGeom prst="rect">
            <a:avLst/>
          </a:prstGeom>
          <a:noFill/>
          <a:ln>
            <a:noFill/>
          </a:ln>
        </p:spPr>
      </p:pic>
      <p:pic>
        <p:nvPicPr>
          <p:cNvPr id="210" name="Google Shape;210;p10" descr="Puede ser una imagen de 10 personas y personas de pie"/>
          <p:cNvPicPr preferRelativeResize="0"/>
          <p:nvPr/>
        </p:nvPicPr>
        <p:blipFill rotWithShape="1">
          <a:blip r:embed="rId5">
            <a:alphaModFix/>
          </a:blip>
          <a:srcRect l="13042" t="12304" r="13688" b="6057"/>
          <a:stretch/>
        </p:blipFill>
        <p:spPr>
          <a:xfrm>
            <a:off x="7454264" y="5129337"/>
            <a:ext cx="2329031" cy="1728000"/>
          </a:xfrm>
          <a:prstGeom prst="rect">
            <a:avLst/>
          </a:prstGeom>
          <a:noFill/>
          <a:ln>
            <a:noFill/>
          </a:ln>
        </p:spPr>
      </p:pic>
      <p:pic>
        <p:nvPicPr>
          <p:cNvPr id="211" name="Google Shape;211;p10"/>
          <p:cNvPicPr preferRelativeResize="0">
            <a:picLocks noGrp="1"/>
          </p:cNvPicPr>
          <p:nvPr>
            <p:ph type="body" idx="1"/>
          </p:nvPr>
        </p:nvPicPr>
        <p:blipFill rotWithShape="1">
          <a:blip r:embed="rId6">
            <a:alphaModFix/>
          </a:blip>
          <a:srcRect l="3104" t="7840" r="12910"/>
          <a:stretch/>
        </p:blipFill>
        <p:spPr>
          <a:xfrm>
            <a:off x="9834222" y="5129337"/>
            <a:ext cx="2362071" cy="1728000"/>
          </a:xfrm>
          <a:prstGeom prst="rect">
            <a:avLst/>
          </a:prstGeom>
          <a:noFill/>
          <a:ln>
            <a:noFill/>
          </a:ln>
        </p:spPr>
      </p:pic>
      <p:sp>
        <p:nvSpPr>
          <p:cNvPr id="212" name="Google Shape;212;p10"/>
          <p:cNvSpPr txBox="1"/>
          <p:nvPr/>
        </p:nvSpPr>
        <p:spPr>
          <a:xfrm>
            <a:off x="347810" y="200909"/>
            <a:ext cx="10548000"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ea typeface="Arial Black"/>
                <a:cs typeface="Arial Black"/>
                <a:sym typeface="Arial Black"/>
              </a:rPr>
              <a:t>Searching for More Equality / Upcoming Challenges:  </a:t>
            </a:r>
            <a:endParaRPr lang="en-US" dirty="0"/>
          </a:p>
        </p:txBody>
      </p:sp>
      <p:pic>
        <p:nvPicPr>
          <p:cNvPr id="213" name="Google Shape;213;p10" descr="Inicio - companies4sdgs"/>
          <p:cNvPicPr preferRelativeResize="0"/>
          <p:nvPr/>
        </p:nvPicPr>
        <p:blipFill rotWithShape="1">
          <a:blip r:embed="rId7">
            <a:alphaModFix/>
          </a:blip>
          <a:srcRect l="19274" t="22064" r="23770" b="22320"/>
          <a:stretch/>
        </p:blipFill>
        <p:spPr>
          <a:xfrm>
            <a:off x="6861785" y="2568694"/>
            <a:ext cx="884820" cy="864000"/>
          </a:xfrm>
          <a:prstGeom prst="rect">
            <a:avLst/>
          </a:prstGeom>
          <a:noFill/>
          <a:ln>
            <a:noFill/>
          </a:ln>
        </p:spPr>
      </p:pic>
      <p:pic>
        <p:nvPicPr>
          <p:cNvPr id="214" name="Google Shape;214;p10"/>
          <p:cNvPicPr preferRelativeResize="0"/>
          <p:nvPr/>
        </p:nvPicPr>
        <p:blipFill rotWithShape="1">
          <a:blip r:embed="rId8">
            <a:alphaModFix/>
          </a:blip>
          <a:srcRect l="5368" r="6223"/>
          <a:stretch/>
        </p:blipFill>
        <p:spPr>
          <a:xfrm>
            <a:off x="2831126" y="5129337"/>
            <a:ext cx="2292203" cy="1728000"/>
          </a:xfrm>
          <a:prstGeom prst="rect">
            <a:avLst/>
          </a:prstGeom>
          <a:noFill/>
          <a:ln>
            <a:noFill/>
          </a:ln>
        </p:spPr>
      </p:pic>
      <p:pic>
        <p:nvPicPr>
          <p:cNvPr id="215" name="Google Shape;215;p10"/>
          <p:cNvPicPr preferRelativeResize="0"/>
          <p:nvPr/>
        </p:nvPicPr>
        <p:blipFill rotWithShape="1">
          <a:blip r:embed="rId9">
            <a:alphaModFix/>
          </a:blip>
          <a:srcRect l="9978"/>
          <a:stretch/>
        </p:blipFill>
        <p:spPr>
          <a:xfrm>
            <a:off x="470647" y="5123390"/>
            <a:ext cx="2333362" cy="1728000"/>
          </a:xfrm>
          <a:prstGeom prst="rect">
            <a:avLst/>
          </a:prstGeom>
          <a:noFill/>
          <a:ln>
            <a:noFill/>
          </a:ln>
        </p:spPr>
      </p:pic>
    </p:spTree>
    <p:extLst>
      <p:ext uri="{BB962C8B-B14F-4D97-AF65-F5344CB8AC3E}">
        <p14:creationId xmlns:p14="http://schemas.microsoft.com/office/powerpoint/2010/main" val="67009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Rectángulo 1"/>
          <p:cNvSpPr/>
          <p:nvPr/>
        </p:nvSpPr>
        <p:spPr>
          <a:xfrm>
            <a:off x="0" y="0"/>
            <a:ext cx="36720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1" name="Google Shape;91;p3" descr="C:\Users\Romi\Downloads\314495691_214341274276364_2992303210526518033_n.jpg"/>
          <p:cNvPicPr preferRelativeResize="0"/>
          <p:nvPr/>
        </p:nvPicPr>
        <p:blipFill rotWithShape="1">
          <a:blip r:embed="rId3">
            <a:alphaModFix/>
          </a:blip>
          <a:srcRect l="8229" t="12393" r="6299" b="11538"/>
          <a:stretch/>
        </p:blipFill>
        <p:spPr>
          <a:xfrm>
            <a:off x="10862627" y="95885"/>
            <a:ext cx="1188000" cy="1008000"/>
          </a:xfrm>
          <a:prstGeom prst="rect">
            <a:avLst/>
          </a:prstGeom>
          <a:noFill/>
          <a:ln>
            <a:noFill/>
          </a:ln>
        </p:spPr>
      </p:pic>
      <p:sp>
        <p:nvSpPr>
          <p:cNvPr id="20" name="Google Shape;107;p4"/>
          <p:cNvSpPr txBox="1"/>
          <p:nvPr/>
        </p:nvSpPr>
        <p:spPr>
          <a:xfrm>
            <a:off x="4099558" y="620941"/>
            <a:ext cx="7068465"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CC00CC"/>
                </a:solidFill>
                <a:latin typeface="Arial Black"/>
                <a:ea typeface="Arial Black"/>
                <a:cs typeface="Arial Black"/>
                <a:sym typeface="Arial Black"/>
              </a:rPr>
              <a:t>CGPDS Milestones: </a:t>
            </a:r>
          </a:p>
          <a:p>
            <a:pPr marL="0" marR="0" lvl="0" indent="0" algn="l" rtl="0">
              <a:spcBef>
                <a:spcPts val="0"/>
              </a:spcBef>
              <a:spcAft>
                <a:spcPts val="0"/>
              </a:spcAft>
              <a:buNone/>
            </a:pPr>
            <a:r>
              <a:rPr lang="en-US" sz="2400" dirty="0">
                <a:solidFill>
                  <a:srgbClr val="CC00CC"/>
                </a:solidFill>
                <a:latin typeface="Arial Black"/>
                <a:ea typeface="Arial Black"/>
                <a:cs typeface="Arial Black"/>
                <a:sym typeface="Arial Black"/>
              </a:rPr>
              <a:t>A disruptive and committed management</a:t>
            </a:r>
            <a:r>
              <a:rPr lang="es-AR" sz="2400" dirty="0">
                <a:solidFill>
                  <a:srgbClr val="CC00CC"/>
                </a:solidFill>
                <a:latin typeface="Arial Black"/>
                <a:ea typeface="Arial Black"/>
                <a:cs typeface="Arial Black"/>
                <a:sym typeface="Arial Black"/>
              </a:rPr>
              <a:t> </a:t>
            </a:r>
          </a:p>
        </p:txBody>
      </p:sp>
      <p:sp>
        <p:nvSpPr>
          <p:cNvPr id="21" name="Google Shape;110;p4"/>
          <p:cNvSpPr/>
          <p:nvPr/>
        </p:nvSpPr>
        <p:spPr>
          <a:xfrm>
            <a:off x="4386700" y="1810190"/>
            <a:ext cx="7380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a:solidFill>
                  <a:schemeClr val="dk1"/>
                </a:solidFill>
                <a:sym typeface="Arial"/>
              </a:rPr>
              <a:t>Carla </a:t>
            </a:r>
            <a:r>
              <a:rPr lang="en-US" sz="1600" dirty="0" err="1">
                <a:solidFill>
                  <a:schemeClr val="dk1"/>
                </a:solidFill>
                <a:sym typeface="Arial"/>
              </a:rPr>
              <a:t>Monrabal</a:t>
            </a:r>
            <a:r>
              <a:rPr lang="en-US" sz="1600" dirty="0">
                <a:solidFill>
                  <a:schemeClr val="dk1"/>
                </a:solidFill>
                <a:sym typeface="Arial"/>
              </a:rPr>
              <a:t>, </a:t>
            </a:r>
            <a:r>
              <a:rPr lang="en-US" sz="1600" dirty="0">
                <a:solidFill>
                  <a:schemeClr val="dk1"/>
                </a:solidFill>
              </a:rPr>
              <a:t>president of </a:t>
            </a:r>
            <a:r>
              <a:rPr lang="en-US" sz="1600" dirty="0">
                <a:solidFill>
                  <a:schemeClr val="dk1"/>
                </a:solidFill>
                <a:sym typeface="Arial"/>
              </a:rPr>
              <a:t>CGPDS, </a:t>
            </a:r>
            <a:r>
              <a:rPr lang="en-US" sz="1600" dirty="0">
                <a:solidFill>
                  <a:schemeClr val="dk1"/>
                </a:solidFill>
              </a:rPr>
              <a:t>is the </a:t>
            </a:r>
            <a:r>
              <a:rPr lang="en-US" sz="1600" b="1" dirty="0">
                <a:solidFill>
                  <a:schemeClr val="dk1"/>
                </a:solidFill>
              </a:rPr>
              <a:t>first woman </a:t>
            </a:r>
            <a:r>
              <a:rPr lang="en-US" sz="1600" dirty="0">
                <a:solidFill>
                  <a:schemeClr val="dk1"/>
                </a:solidFill>
              </a:rPr>
              <a:t>to reach a post of this magnitude in the province of Buenos Aires, and the second in the country. </a:t>
            </a:r>
            <a:endParaRPr lang="en-US" sz="1600" dirty="0"/>
          </a:p>
        </p:txBody>
      </p:sp>
      <p:sp>
        <p:nvSpPr>
          <p:cNvPr id="22" name="Google Shape;111;p4"/>
          <p:cNvSpPr/>
          <p:nvPr/>
        </p:nvSpPr>
        <p:spPr>
          <a:xfrm>
            <a:off x="4386700" y="2680491"/>
            <a:ext cx="7380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a:solidFill>
                  <a:schemeClr val="dk1"/>
                </a:solidFill>
              </a:rPr>
              <a:t>Modernization actions provided added value to the port. Now we have a </a:t>
            </a:r>
            <a:r>
              <a:rPr lang="en-US" sz="1600" b="1" dirty="0">
                <a:solidFill>
                  <a:schemeClr val="dk1"/>
                </a:solidFill>
              </a:rPr>
              <a:t>sustainable, efficient and community-driven </a:t>
            </a:r>
            <a:r>
              <a:rPr lang="en-US" sz="1600" dirty="0">
                <a:solidFill>
                  <a:schemeClr val="dk1"/>
                </a:solidFill>
              </a:rPr>
              <a:t>working environment. </a:t>
            </a:r>
            <a:endParaRPr lang="en-US" sz="1600" dirty="0"/>
          </a:p>
        </p:txBody>
      </p:sp>
      <p:sp>
        <p:nvSpPr>
          <p:cNvPr id="23" name="Google Shape;112;p4"/>
          <p:cNvSpPr/>
          <p:nvPr/>
        </p:nvSpPr>
        <p:spPr>
          <a:xfrm>
            <a:off x="4386700" y="3584260"/>
            <a:ext cx="7380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a:solidFill>
                  <a:schemeClr val="dk1"/>
                </a:solidFill>
              </a:rPr>
              <a:t>The port became the first Argentine port to achieve the </a:t>
            </a:r>
            <a:r>
              <a:rPr lang="en-US" sz="1600" b="1" dirty="0">
                <a:solidFill>
                  <a:schemeClr val="dk1"/>
                </a:solidFill>
              </a:rPr>
              <a:t>United Nations Sustainable Development Goals (SDG) </a:t>
            </a:r>
            <a:r>
              <a:rPr lang="en-US" sz="1600" dirty="0">
                <a:solidFill>
                  <a:schemeClr val="dk1"/>
                </a:solidFill>
              </a:rPr>
              <a:t>certification. </a:t>
            </a:r>
            <a:endParaRPr lang="en-US" sz="1600" dirty="0"/>
          </a:p>
        </p:txBody>
      </p:sp>
      <p:sp>
        <p:nvSpPr>
          <p:cNvPr id="24" name="Google Shape;113;p4"/>
          <p:cNvSpPr/>
          <p:nvPr/>
        </p:nvSpPr>
        <p:spPr>
          <a:xfrm>
            <a:off x="4386700" y="4282965"/>
            <a:ext cx="7380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a:solidFill>
                  <a:schemeClr val="dk1"/>
                </a:solidFill>
              </a:rPr>
              <a:t>A </a:t>
            </a:r>
            <a:r>
              <a:rPr lang="en-US" sz="1600" b="1" dirty="0">
                <a:solidFill>
                  <a:schemeClr val="dk1"/>
                </a:solidFill>
              </a:rPr>
              <a:t>Gender Perspective Committee </a:t>
            </a:r>
            <a:r>
              <a:rPr lang="en-US" sz="1600" dirty="0">
                <a:solidFill>
                  <a:schemeClr val="dk1"/>
                </a:solidFill>
              </a:rPr>
              <a:t>was created to promote equal opportunities. We seek to narrow the gap between men and women at the port</a:t>
            </a:r>
            <a:r>
              <a:rPr lang="es-AR" sz="1600" dirty="0">
                <a:solidFill>
                  <a:schemeClr val="dk1"/>
                </a:solidFill>
              </a:rPr>
              <a:t>. </a:t>
            </a:r>
            <a:endParaRPr sz="1600" dirty="0"/>
          </a:p>
        </p:txBody>
      </p:sp>
      <p:sp>
        <p:nvSpPr>
          <p:cNvPr id="25" name="Google Shape;115;p4"/>
          <p:cNvSpPr/>
          <p:nvPr/>
        </p:nvSpPr>
        <p:spPr>
          <a:xfrm>
            <a:off x="4386700" y="5186467"/>
            <a:ext cx="73800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a:solidFill>
                  <a:schemeClr val="dk1"/>
                </a:solidFill>
              </a:rPr>
              <a:t>We improved our numbers with the aim of getting indicators as close to equality as possible. At the beginning of our administration, women accounted for only 20 per cent of Jobs, while at present this number </a:t>
            </a:r>
            <a:r>
              <a:rPr lang="en-US" sz="1600" b="1" dirty="0">
                <a:solidFill>
                  <a:schemeClr val="dk1"/>
                </a:solidFill>
              </a:rPr>
              <a:t>is beyond 35 percent. </a:t>
            </a:r>
            <a:r>
              <a:rPr lang="en-US" sz="1600" dirty="0">
                <a:solidFill>
                  <a:schemeClr val="dk1"/>
                </a:solidFill>
              </a:rPr>
              <a:t> </a:t>
            </a:r>
          </a:p>
        </p:txBody>
      </p:sp>
      <p:sp>
        <p:nvSpPr>
          <p:cNvPr id="28" name="Google Shape;114;p4"/>
          <p:cNvSpPr/>
          <p:nvPr/>
        </p:nvSpPr>
        <p:spPr>
          <a:xfrm>
            <a:off x="4099558" y="1899629"/>
            <a:ext cx="144000" cy="14400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114;p4"/>
          <p:cNvSpPr/>
          <p:nvPr/>
        </p:nvSpPr>
        <p:spPr>
          <a:xfrm>
            <a:off x="4099558" y="2779174"/>
            <a:ext cx="144000" cy="14400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114;p4"/>
          <p:cNvSpPr/>
          <p:nvPr/>
        </p:nvSpPr>
        <p:spPr>
          <a:xfrm>
            <a:off x="4099558" y="3684552"/>
            <a:ext cx="144000" cy="14400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114;p4"/>
          <p:cNvSpPr/>
          <p:nvPr/>
        </p:nvSpPr>
        <p:spPr>
          <a:xfrm>
            <a:off x="4099558" y="4391185"/>
            <a:ext cx="144000" cy="14400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114;p4"/>
          <p:cNvSpPr/>
          <p:nvPr/>
        </p:nvSpPr>
        <p:spPr>
          <a:xfrm>
            <a:off x="4099558" y="5307538"/>
            <a:ext cx="144000" cy="14400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 name="Grupo 2"/>
          <p:cNvGrpSpPr/>
          <p:nvPr/>
        </p:nvGrpSpPr>
        <p:grpSpPr>
          <a:xfrm>
            <a:off x="155888" y="-13648"/>
            <a:ext cx="3529008" cy="6030521"/>
            <a:chOff x="155888" y="-13648"/>
            <a:chExt cx="3529008" cy="6030521"/>
          </a:xfrm>
        </p:grpSpPr>
        <p:sp>
          <p:nvSpPr>
            <p:cNvPr id="92" name="Google Shape;92;p3"/>
            <p:cNvSpPr/>
            <p:nvPr/>
          </p:nvSpPr>
          <p:spPr>
            <a:xfrm>
              <a:off x="155888" y="2262039"/>
              <a:ext cx="3365231" cy="37548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dirty="0">
                  <a:solidFill>
                    <a:schemeClr val="bg1"/>
                  </a:solidFill>
                  <a:sym typeface="Arial"/>
                </a:rPr>
                <a:t>The </a:t>
              </a:r>
              <a:r>
                <a:rPr lang="en-US" b="1" dirty="0" err="1">
                  <a:solidFill>
                    <a:schemeClr val="bg1"/>
                  </a:solidFill>
                  <a:sym typeface="Arial"/>
                </a:rPr>
                <a:t>Consorcio</a:t>
              </a:r>
              <a:r>
                <a:rPr lang="en-US" b="1" dirty="0">
                  <a:solidFill>
                    <a:schemeClr val="bg1"/>
                  </a:solidFill>
                  <a:sym typeface="Arial"/>
                </a:rPr>
                <a:t> de </a:t>
              </a:r>
              <a:r>
                <a:rPr lang="en-US" b="1" dirty="0" err="1">
                  <a:solidFill>
                    <a:schemeClr val="bg1"/>
                  </a:solidFill>
                  <a:sym typeface="Arial"/>
                </a:rPr>
                <a:t>Gestión</a:t>
              </a:r>
              <a:r>
                <a:rPr lang="en-US" b="1" dirty="0">
                  <a:solidFill>
                    <a:schemeClr val="bg1"/>
                  </a:solidFill>
                  <a:sym typeface="Arial"/>
                </a:rPr>
                <a:t> del Puerto de Dock </a:t>
              </a:r>
              <a:r>
                <a:rPr lang="en-US" b="1" dirty="0" err="1">
                  <a:solidFill>
                    <a:schemeClr val="bg1"/>
                  </a:solidFill>
                  <a:sym typeface="Arial"/>
                </a:rPr>
                <a:t>Sud</a:t>
              </a:r>
              <a:r>
                <a:rPr lang="en-US" dirty="0">
                  <a:solidFill>
                    <a:schemeClr val="bg1"/>
                  </a:solidFill>
                  <a:sym typeface="Arial"/>
                </a:rPr>
                <a:t> (CGPDS) is a public non-</a:t>
              </a:r>
              <a:r>
                <a:rPr lang="en-US" dirty="0">
                  <a:solidFill>
                    <a:schemeClr val="bg1"/>
                  </a:solidFill>
                </a:rPr>
                <a:t>government-owned entity, with its own legal personality, and with financial, accounting and administrative Independence. Its aim is to administer, exploit and provide operational management to Puerto Dock </a:t>
              </a:r>
              <a:r>
                <a:rPr lang="en-US" dirty="0" err="1">
                  <a:solidFill>
                    <a:schemeClr val="bg1"/>
                  </a:solidFill>
                </a:rPr>
                <a:t>Sud</a:t>
              </a:r>
              <a:r>
                <a:rPr lang="en-US" dirty="0">
                  <a:solidFill>
                    <a:schemeClr val="bg1"/>
                  </a:solidFill>
                </a:rPr>
                <a:t> through the collection, administration and allocation of its own economic and financial resources.  </a:t>
              </a:r>
            </a:p>
            <a:p>
              <a:pPr marL="0" marR="0" lvl="0" indent="0" algn="just" rtl="0">
                <a:spcBef>
                  <a:spcPts val="0"/>
                </a:spcBef>
                <a:spcAft>
                  <a:spcPts val="0"/>
                </a:spcAft>
                <a:buNone/>
              </a:pPr>
              <a:r>
                <a:rPr lang="en-US" dirty="0">
                  <a:solidFill>
                    <a:schemeClr val="bg1"/>
                  </a:solidFill>
                </a:rPr>
                <a:t> </a:t>
              </a:r>
            </a:p>
            <a:p>
              <a:pPr marL="0" marR="0" lvl="0" indent="0" algn="just" rtl="0">
                <a:spcBef>
                  <a:spcPts val="0"/>
                </a:spcBef>
                <a:spcAft>
                  <a:spcPts val="0"/>
                </a:spcAft>
                <a:buNone/>
              </a:pPr>
              <a:endParaRPr lang="en-US" dirty="0">
                <a:solidFill>
                  <a:schemeClr val="bg1"/>
                </a:solidFill>
                <a:sym typeface="Arial"/>
              </a:endParaRPr>
            </a:p>
            <a:p>
              <a:pPr marL="0" marR="0" lvl="0" indent="0" algn="just" rtl="0">
                <a:spcBef>
                  <a:spcPts val="0"/>
                </a:spcBef>
                <a:spcAft>
                  <a:spcPts val="0"/>
                </a:spcAft>
                <a:buNone/>
              </a:pPr>
              <a:r>
                <a:rPr lang="en-US" dirty="0">
                  <a:solidFill>
                    <a:schemeClr val="bg1"/>
                  </a:solidFill>
                  <a:sym typeface="Arial"/>
                </a:rPr>
                <a:t>The port is located in the city of Dock </a:t>
              </a:r>
              <a:r>
                <a:rPr lang="en-US" dirty="0" err="1">
                  <a:solidFill>
                    <a:schemeClr val="bg1"/>
                  </a:solidFill>
                  <a:sym typeface="Arial"/>
                </a:rPr>
                <a:t>Sud</a:t>
              </a:r>
              <a:r>
                <a:rPr lang="en-US" dirty="0">
                  <a:solidFill>
                    <a:schemeClr val="bg1"/>
                  </a:solidFill>
                  <a:sym typeface="Arial"/>
                </a:rPr>
                <a:t>, municipality of Avellaneda, province of Buenos Aires and it is one of the major ports in the country. </a:t>
              </a:r>
            </a:p>
          </p:txBody>
        </p:sp>
        <p:sp>
          <p:nvSpPr>
            <p:cNvPr id="94" name="Google Shape;94;p3"/>
            <p:cNvSpPr txBox="1"/>
            <p:nvPr/>
          </p:nvSpPr>
          <p:spPr>
            <a:xfrm>
              <a:off x="222308" y="1131872"/>
              <a:ext cx="314532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bg1"/>
                  </a:solidFill>
                  <a:latin typeface="Arial Black"/>
                  <a:ea typeface="Arial Black"/>
                  <a:cs typeface="Arial Black"/>
                  <a:sym typeface="Arial Black"/>
                </a:rPr>
                <a:t>What is CGPDS?</a:t>
              </a:r>
            </a:p>
          </p:txBody>
        </p:sp>
        <p:pic>
          <p:nvPicPr>
            <p:cNvPr id="37" name="Google Shape;86;p1" descr="Puerto Dock Sud"/>
            <p:cNvPicPr preferRelativeResize="0"/>
            <p:nvPr/>
          </p:nvPicPr>
          <p:blipFill rotWithShape="1">
            <a:blip r:embed="rId4">
              <a:alphaModFix/>
            </a:blip>
            <a:srcRect r="86331"/>
            <a:stretch/>
          </p:blipFill>
          <p:spPr>
            <a:xfrm>
              <a:off x="3152577" y="-13648"/>
              <a:ext cx="532319" cy="9286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l="28675" r="5273"/>
          <a:stretch/>
        </p:blipFill>
        <p:spPr>
          <a:xfrm>
            <a:off x="4982" y="-13447"/>
            <a:ext cx="6362700" cy="6858000"/>
          </a:xfrm>
          <a:prstGeom prst="rect">
            <a:avLst/>
          </a:prstGeom>
          <a:noFill/>
          <a:ln>
            <a:noFill/>
          </a:ln>
        </p:spPr>
      </p:pic>
      <p:sp>
        <p:nvSpPr>
          <p:cNvPr id="100" name="Google Shape;100;p2"/>
          <p:cNvSpPr/>
          <p:nvPr/>
        </p:nvSpPr>
        <p:spPr>
          <a:xfrm>
            <a:off x="6667500" y="2224385"/>
            <a:ext cx="5276850"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1" dirty="0">
                <a:solidFill>
                  <a:schemeClr val="dk1"/>
                </a:solidFill>
                <a:sym typeface="Arial"/>
              </a:rPr>
              <a:t>“Our most cherished wish is that more and more women</a:t>
            </a:r>
            <a:r>
              <a:rPr lang="en-US" sz="2200" i="1" dirty="0">
                <a:solidFill>
                  <a:schemeClr val="dk1"/>
                </a:solidFill>
              </a:rPr>
              <a:t> become fit to work at the port to develop themselves professionally in the role they like, without having to comply with archaic constraints”. </a:t>
            </a:r>
          </a:p>
          <a:p>
            <a:pPr marL="0" marR="0" lvl="0" indent="0" algn="l" rtl="0">
              <a:spcBef>
                <a:spcPts val="0"/>
              </a:spcBef>
              <a:spcAft>
                <a:spcPts val="0"/>
              </a:spcAft>
              <a:buNone/>
            </a:pPr>
            <a:endParaRPr lang="en-US" sz="2200" i="1" dirty="0">
              <a:solidFill>
                <a:schemeClr val="dk1"/>
              </a:solidFill>
              <a:sym typeface="Arial"/>
            </a:endParaRPr>
          </a:p>
          <a:p>
            <a:pPr marL="0" marR="0" lvl="0" indent="0" algn="l" rtl="0">
              <a:spcBef>
                <a:spcPts val="0"/>
              </a:spcBef>
              <a:spcAft>
                <a:spcPts val="0"/>
              </a:spcAft>
              <a:buNone/>
            </a:pPr>
            <a:endParaRPr lang="en-US" sz="2200" b="1" dirty="0">
              <a:solidFill>
                <a:schemeClr val="dk1"/>
              </a:solidFill>
              <a:sym typeface="Arial"/>
            </a:endParaRPr>
          </a:p>
          <a:p>
            <a:pPr marL="0" marR="0" lvl="0" indent="0" algn="l" rtl="0">
              <a:spcBef>
                <a:spcPts val="0"/>
              </a:spcBef>
              <a:spcAft>
                <a:spcPts val="0"/>
              </a:spcAft>
              <a:buNone/>
            </a:pPr>
            <a:r>
              <a:rPr lang="en-US" sz="2200" b="1" dirty="0">
                <a:solidFill>
                  <a:srgbClr val="CC00CC"/>
                </a:solidFill>
                <a:sym typeface="Arial"/>
              </a:rPr>
              <a:t>Carla </a:t>
            </a:r>
            <a:r>
              <a:rPr lang="en-US" sz="2200" b="1" dirty="0" err="1">
                <a:solidFill>
                  <a:srgbClr val="CC00CC"/>
                </a:solidFill>
                <a:sym typeface="Arial"/>
              </a:rPr>
              <a:t>Monrabal</a:t>
            </a:r>
            <a:endParaRPr lang="en-US" dirty="0"/>
          </a:p>
          <a:p>
            <a:pPr marL="0" marR="0" lvl="0" indent="0" algn="l" rtl="0">
              <a:spcBef>
                <a:spcPts val="0"/>
              </a:spcBef>
              <a:spcAft>
                <a:spcPts val="0"/>
              </a:spcAft>
              <a:buNone/>
            </a:pPr>
            <a:r>
              <a:rPr lang="en-US" sz="2000" dirty="0">
                <a:solidFill>
                  <a:schemeClr val="dk1"/>
                </a:solidFill>
                <a:sym typeface="Arial"/>
              </a:rPr>
              <a:t>President of </a:t>
            </a:r>
            <a:r>
              <a:rPr lang="en-US" sz="2000" dirty="0" err="1">
                <a:solidFill>
                  <a:schemeClr val="dk1"/>
                </a:solidFill>
                <a:sym typeface="Arial"/>
              </a:rPr>
              <a:t>Consorcio</a:t>
            </a:r>
            <a:r>
              <a:rPr lang="en-US" sz="2000" dirty="0">
                <a:solidFill>
                  <a:schemeClr val="dk1"/>
                </a:solidFill>
                <a:sym typeface="Arial"/>
              </a:rPr>
              <a:t> de </a:t>
            </a:r>
            <a:r>
              <a:rPr lang="en-US" sz="2000" dirty="0" err="1">
                <a:solidFill>
                  <a:schemeClr val="dk1"/>
                </a:solidFill>
                <a:sym typeface="Arial"/>
              </a:rPr>
              <a:t>Gestión</a:t>
            </a:r>
            <a:r>
              <a:rPr lang="en-US" sz="2000" dirty="0">
                <a:solidFill>
                  <a:schemeClr val="dk1"/>
                </a:solidFill>
                <a:sym typeface="Arial"/>
              </a:rPr>
              <a:t> del Puerto de Dock </a:t>
            </a:r>
            <a:r>
              <a:rPr lang="en-US" sz="2000" dirty="0" err="1">
                <a:solidFill>
                  <a:schemeClr val="dk1"/>
                </a:solidFill>
                <a:sym typeface="Arial"/>
              </a:rPr>
              <a:t>Sud</a:t>
            </a:r>
            <a:endParaRPr lang="en-US" sz="2000" dirty="0">
              <a:solidFill>
                <a:schemeClr val="dk1"/>
              </a:solidFill>
              <a:sym typeface="Arial"/>
            </a:endParaRPr>
          </a:p>
        </p:txBody>
      </p:sp>
      <p:pic>
        <p:nvPicPr>
          <p:cNvPr id="101" name="Google Shape;101;p2" descr="C:\Users\Romi\Downloads\314495691_214341274276364_2992303210526518033_n.jpg"/>
          <p:cNvPicPr preferRelativeResize="0"/>
          <p:nvPr/>
        </p:nvPicPr>
        <p:blipFill rotWithShape="1">
          <a:blip r:embed="rId4">
            <a:alphaModFix/>
          </a:blip>
          <a:srcRect l="8229" t="12393" r="6299" b="11538"/>
          <a:stretch/>
        </p:blipFill>
        <p:spPr>
          <a:xfrm>
            <a:off x="10862627" y="95885"/>
            <a:ext cx="1188000" cy="100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6" name="Google Shape;186;p7" descr="C:\Users\Romi\Downloads\314495691_214341274276364_2992303210526518033_n.jpg"/>
          <p:cNvPicPr preferRelativeResize="0"/>
          <p:nvPr/>
        </p:nvPicPr>
        <p:blipFill rotWithShape="1">
          <a:blip r:embed="rId3">
            <a:alphaModFix/>
          </a:blip>
          <a:srcRect l="8229" t="12393" r="6299" b="11538"/>
          <a:stretch/>
        </p:blipFill>
        <p:spPr>
          <a:xfrm>
            <a:off x="10862627" y="95885"/>
            <a:ext cx="1188000" cy="1008000"/>
          </a:xfrm>
          <a:prstGeom prst="rect">
            <a:avLst/>
          </a:prstGeom>
          <a:noFill/>
          <a:ln>
            <a:noFill/>
          </a:ln>
        </p:spPr>
      </p:pic>
      <p:sp>
        <p:nvSpPr>
          <p:cNvPr id="187" name="Google Shape;187;p7"/>
          <p:cNvSpPr txBox="1"/>
          <p:nvPr/>
        </p:nvSpPr>
        <p:spPr>
          <a:xfrm>
            <a:off x="471167" y="210352"/>
            <a:ext cx="9604818"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sym typeface="Arial Black"/>
              </a:rPr>
              <a:t>In the Search of More Equality </a:t>
            </a:r>
            <a:endParaRPr lang="en-US" sz="3400" dirty="0"/>
          </a:p>
        </p:txBody>
      </p:sp>
      <p:sp>
        <p:nvSpPr>
          <p:cNvPr id="30" name="Google Shape;204;p10"/>
          <p:cNvSpPr/>
          <p:nvPr/>
        </p:nvSpPr>
        <p:spPr>
          <a:xfrm>
            <a:off x="5412416" y="1488421"/>
            <a:ext cx="6480000" cy="1015622"/>
          </a:xfrm>
          <a:prstGeom prst="rect">
            <a:avLst/>
          </a:prstGeom>
          <a:noFill/>
          <a:ln>
            <a:noFill/>
          </a:ln>
        </p:spPr>
        <p:txBody>
          <a:bodyPr spcFirstLastPara="1" wrap="square" lIns="91425" tIns="45700" rIns="91425" bIns="45700" anchor="t" anchorCtr="0">
            <a:spAutoFit/>
          </a:bodyPr>
          <a:lstStyle/>
          <a:p>
            <a:pPr lvl="0"/>
            <a:r>
              <a:rPr lang="en-US" sz="2000" dirty="0">
                <a:solidFill>
                  <a:schemeClr val="tx2">
                    <a:lumMod val="25000"/>
                  </a:schemeClr>
                </a:solidFill>
                <a:latin typeface="+mn-lt"/>
                <a:sym typeface="Arial Black"/>
              </a:rPr>
              <a:t>According to the province of Buenos Aires data, out of the 543 workers in port management consortiums </a:t>
            </a:r>
            <a:r>
              <a:rPr lang="en-US" sz="2000" b="1" dirty="0">
                <a:solidFill>
                  <a:schemeClr val="tx2">
                    <a:lumMod val="25000"/>
                  </a:schemeClr>
                </a:solidFill>
                <a:latin typeface="+mn-lt"/>
                <a:sym typeface="Arial Black"/>
              </a:rPr>
              <a:t>76% are men. </a:t>
            </a:r>
            <a:endParaRPr lang="en-US" sz="2000" b="1" dirty="0">
              <a:solidFill>
                <a:schemeClr val="tx2">
                  <a:lumMod val="25000"/>
                </a:schemeClr>
              </a:solidFill>
              <a:latin typeface="+mn-lt"/>
            </a:endParaRPr>
          </a:p>
        </p:txBody>
      </p:sp>
      <p:sp>
        <p:nvSpPr>
          <p:cNvPr id="3" name="Rectángulo 2"/>
          <p:cNvSpPr/>
          <p:nvPr/>
        </p:nvSpPr>
        <p:spPr>
          <a:xfrm>
            <a:off x="5412416" y="2545113"/>
            <a:ext cx="6480000" cy="707886"/>
          </a:xfrm>
          <a:prstGeom prst="rect">
            <a:avLst/>
          </a:prstGeom>
        </p:spPr>
        <p:txBody>
          <a:bodyPr wrap="square">
            <a:spAutoFit/>
          </a:bodyPr>
          <a:lstStyle/>
          <a:p>
            <a:r>
              <a:rPr lang="en-US" sz="2000" dirty="0">
                <a:solidFill>
                  <a:schemeClr val="tx2">
                    <a:lumMod val="25000"/>
                  </a:schemeClr>
                </a:solidFill>
              </a:rPr>
              <a:t>This same distribution is kept when considering managerial, decision-making posts.  </a:t>
            </a:r>
          </a:p>
        </p:txBody>
      </p:sp>
      <p:grpSp>
        <p:nvGrpSpPr>
          <p:cNvPr id="7" name="Grupo 6"/>
          <p:cNvGrpSpPr/>
          <p:nvPr/>
        </p:nvGrpSpPr>
        <p:grpSpPr>
          <a:xfrm>
            <a:off x="189807" y="1230920"/>
            <a:ext cx="4051237" cy="3516923"/>
            <a:chOff x="-89161" y="2014343"/>
            <a:chExt cx="4435473" cy="3806211"/>
          </a:xfrm>
        </p:grpSpPr>
        <p:pic>
          <p:nvPicPr>
            <p:cNvPr id="3076" name="Picture 4" descr="Craftsman Yellow Hat Stock Illustrations – 80 Craftsman Yellow Hat Stock  Illustrations, Vectors &amp; Clipart - Dreamstime"/>
            <p:cNvPicPr>
              <a:picLocks noChangeAspect="1" noChangeArrowheads="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32550" r="11811"/>
            <a:stretch/>
          </p:blipFill>
          <p:spPr bwMode="auto">
            <a:xfrm>
              <a:off x="3482607" y="3767858"/>
              <a:ext cx="863705" cy="15523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nstruction worker - Free people icons"/>
            <p:cNvPicPr>
              <a:picLocks noChangeAspect="1" noChangeArrowheads="1"/>
            </p:cNvPicPr>
            <p:nvPr/>
          </p:nvPicPr>
          <p:blipFill rotWithShape="1">
            <a:blip r:embed="rId5">
              <a:extLst>
                <a:ext uri="{28A0092B-C50C-407E-A947-70E740481C1C}">
                  <a14:useLocalDpi xmlns:a14="http://schemas.microsoft.com/office/drawing/2010/main" val="0"/>
                </a:ext>
              </a:extLst>
            </a:blip>
            <a:srcRect l="6149" r="7375"/>
            <a:stretch/>
          </p:blipFill>
          <p:spPr bwMode="auto">
            <a:xfrm>
              <a:off x="585918" y="2014343"/>
              <a:ext cx="2799844" cy="32376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onstruction worker - Free people icons"/>
            <p:cNvPicPr>
              <a:picLocks noChangeAspect="1" noChangeArrowheads="1"/>
            </p:cNvPicPr>
            <p:nvPr/>
          </p:nvPicPr>
          <p:blipFill rotWithShape="1">
            <a:blip r:embed="rId5">
              <a:extLst>
                <a:ext uri="{28A0092B-C50C-407E-A947-70E740481C1C}">
                  <a14:useLocalDpi xmlns:a14="http://schemas.microsoft.com/office/drawing/2010/main" val="0"/>
                </a:ext>
              </a:extLst>
            </a:blip>
            <a:srcRect l="6149" r="7375"/>
            <a:stretch/>
          </p:blipFill>
          <p:spPr bwMode="auto">
            <a:xfrm>
              <a:off x="1459486" y="2397218"/>
              <a:ext cx="2799844" cy="32376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onstruction worker - Free people icons"/>
            <p:cNvPicPr>
              <a:picLocks noChangeAspect="1" noChangeArrowheads="1"/>
            </p:cNvPicPr>
            <p:nvPr/>
          </p:nvPicPr>
          <p:blipFill rotWithShape="1">
            <a:blip r:embed="rId5">
              <a:extLst>
                <a:ext uri="{28A0092B-C50C-407E-A947-70E740481C1C}">
                  <a14:useLocalDpi xmlns:a14="http://schemas.microsoft.com/office/drawing/2010/main" val="0"/>
                </a:ext>
              </a:extLst>
            </a:blip>
            <a:srcRect l="6149" r="7375"/>
            <a:stretch/>
          </p:blipFill>
          <p:spPr bwMode="auto">
            <a:xfrm>
              <a:off x="-89161" y="2582859"/>
              <a:ext cx="2799844" cy="323769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12" descr="Right arrow - Free arrows ic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653" y="1522943"/>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412416" y="3381954"/>
            <a:ext cx="6480000" cy="1015663"/>
          </a:xfrm>
          <a:prstGeom prst="rect">
            <a:avLst/>
          </a:prstGeom>
        </p:spPr>
        <p:txBody>
          <a:bodyPr wrap="square">
            <a:spAutoFit/>
          </a:bodyPr>
          <a:lstStyle/>
          <a:p>
            <a:r>
              <a:rPr lang="en-US" sz="2000" dirty="0">
                <a:solidFill>
                  <a:schemeClr val="tx2">
                    <a:lumMod val="25000"/>
                  </a:schemeClr>
                </a:solidFill>
              </a:rPr>
              <a:t>Broken down by type of work, it is around </a:t>
            </a:r>
            <a:r>
              <a:rPr lang="en-US" sz="2000" b="1" dirty="0">
                <a:solidFill>
                  <a:schemeClr val="tx2">
                    <a:lumMod val="25000"/>
                  </a:schemeClr>
                </a:solidFill>
              </a:rPr>
              <a:t>95%</a:t>
            </a:r>
            <a:r>
              <a:rPr lang="en-US" sz="2000" dirty="0">
                <a:solidFill>
                  <a:schemeClr val="tx2">
                    <a:lumMod val="25000"/>
                  </a:schemeClr>
                </a:solidFill>
              </a:rPr>
              <a:t> for dock, equipment operators and cleaning, safety and maintenance posts.  </a:t>
            </a:r>
          </a:p>
        </p:txBody>
      </p:sp>
      <p:pic>
        <p:nvPicPr>
          <p:cNvPr id="27" name="Picture 12" descr="Right arrow - Free arrows ic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653" y="2545113"/>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Right arrow - Free arrows ic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653" y="3381453"/>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4907653" y="5027786"/>
            <a:ext cx="6984763" cy="1464231"/>
          </a:xfrm>
          <a:prstGeom prst="roundRect">
            <a:avLst/>
          </a:prstGeom>
          <a:noFill/>
        </p:spPr>
        <p:txBody>
          <a:bodyPr wrap="square">
            <a:spAutoFit/>
          </a:bodyPr>
          <a:lstStyle/>
          <a:p>
            <a:pPr algn="just"/>
            <a:r>
              <a:rPr lang="en-US" sz="2000" dirty="0">
                <a:solidFill>
                  <a:schemeClr val="tx1"/>
                </a:solidFill>
                <a:latin typeface="Arial Black" panose="020B0A04020102020204" pitchFamily="34" charset="0"/>
                <a:ea typeface="Times New Roman" panose="02020603050405020304" pitchFamily="18" charset="0"/>
              </a:rPr>
              <a:t>At CGPDS we conceived a program for the Port and the community. Its aim is for women to open up spaces in the labor market of masculinized crafts and occupations.</a:t>
            </a:r>
            <a:endParaRPr lang="en-US" sz="2000" dirty="0">
              <a:solidFill>
                <a:schemeClr val="tx1"/>
              </a:solidFill>
              <a:effectLst/>
              <a:latin typeface="Arial Black" panose="020B0A04020102020204" pitchFamily="34" charset="0"/>
              <a:ea typeface="Times New Roman" panose="02020603050405020304" pitchFamily="18" charset="0"/>
            </a:endParaRPr>
          </a:p>
        </p:txBody>
      </p:sp>
      <p:sp>
        <p:nvSpPr>
          <p:cNvPr id="33" name="Google Shape;194;p10"/>
          <p:cNvSpPr/>
          <p:nvPr/>
        </p:nvSpPr>
        <p:spPr>
          <a:xfrm>
            <a:off x="1783868" y="5165561"/>
            <a:ext cx="2295764"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4200" b="1" dirty="0" err="1">
                <a:solidFill>
                  <a:srgbClr val="00B0F0"/>
                </a:solidFill>
                <a:latin typeface="Arial Black"/>
                <a:sym typeface="Arial Black"/>
              </a:rPr>
              <a:t>July</a:t>
            </a:r>
            <a:endParaRPr lang="es-ES" sz="4200" b="1" dirty="0">
              <a:solidFill>
                <a:srgbClr val="00B0F0"/>
              </a:solidFill>
              <a:latin typeface="Arial Black"/>
              <a:sym typeface="Arial Black"/>
            </a:endParaRPr>
          </a:p>
          <a:p>
            <a:pPr marL="0" marR="0" lvl="0" indent="0" rtl="0">
              <a:spcBef>
                <a:spcPts val="0"/>
              </a:spcBef>
              <a:spcAft>
                <a:spcPts val="0"/>
              </a:spcAft>
              <a:buNone/>
            </a:pPr>
            <a:r>
              <a:rPr lang="es-ES" sz="4200" b="1" dirty="0">
                <a:solidFill>
                  <a:srgbClr val="00B0F0"/>
                </a:solidFill>
                <a:latin typeface="Arial Black"/>
                <a:sym typeface="Arial Black"/>
              </a:rPr>
              <a:t>2022</a:t>
            </a:r>
            <a:endParaRPr sz="4200" dirty="0">
              <a:solidFill>
                <a:srgbClr val="00B0F0"/>
              </a:solidFill>
            </a:endParaRPr>
          </a:p>
        </p:txBody>
      </p:sp>
      <p:pic>
        <p:nvPicPr>
          <p:cNvPr id="5130" name="Picture 10" descr="Back Arrow icon PNG and SVG Vector Free Download"/>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514404" y="5343004"/>
            <a:ext cx="1008000" cy="88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0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p:nvPr/>
        </p:nvSpPr>
        <p:spPr>
          <a:xfrm>
            <a:off x="2808404" y="1854618"/>
            <a:ext cx="8525008"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Arial Black"/>
                <a:ea typeface="Arial Black"/>
                <a:cs typeface="Arial Black"/>
                <a:sym typeface="Arial Black"/>
              </a:rPr>
              <a:t>Boost work opportunities aimed at women and LGTBI+ community persons in traditionally male crafts and occupations. </a:t>
            </a:r>
            <a:endParaRPr lang="en-US" dirty="0"/>
          </a:p>
        </p:txBody>
      </p:sp>
      <p:pic>
        <p:nvPicPr>
          <p:cNvPr id="145" name="Google Shape;145;p5" descr="C:\Users\Romi\Downloads\314495691_214341274276364_2992303210526518033_n.jpg"/>
          <p:cNvPicPr preferRelativeResize="0"/>
          <p:nvPr/>
        </p:nvPicPr>
        <p:blipFill rotWithShape="1">
          <a:blip r:embed="rId3">
            <a:alphaModFix/>
          </a:blip>
          <a:srcRect l="8229" t="12393" r="6299" b="11538"/>
          <a:stretch/>
        </p:blipFill>
        <p:spPr>
          <a:xfrm>
            <a:off x="10862627" y="95885"/>
            <a:ext cx="1188000" cy="1008000"/>
          </a:xfrm>
          <a:prstGeom prst="rect">
            <a:avLst/>
          </a:prstGeom>
          <a:noFill/>
          <a:ln>
            <a:noFill/>
          </a:ln>
        </p:spPr>
      </p:pic>
      <p:sp>
        <p:nvSpPr>
          <p:cNvPr id="146" name="Google Shape;146;p5"/>
          <p:cNvSpPr txBox="1"/>
          <p:nvPr/>
        </p:nvSpPr>
        <p:spPr>
          <a:xfrm>
            <a:off x="644212" y="204547"/>
            <a:ext cx="9478581"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ea typeface="Arial Black"/>
                <a:cs typeface="Arial Black"/>
                <a:sym typeface="Arial Black"/>
              </a:rPr>
              <a:t>From Diagnostic to Action: </a:t>
            </a:r>
          </a:p>
          <a:p>
            <a:pPr marL="0" marR="0" lvl="0" indent="0" algn="l" rtl="0">
              <a:spcBef>
                <a:spcPts val="0"/>
              </a:spcBef>
              <a:spcAft>
                <a:spcPts val="0"/>
              </a:spcAft>
              <a:buNone/>
            </a:pPr>
            <a:r>
              <a:rPr lang="en-US" sz="3400" dirty="0">
                <a:solidFill>
                  <a:srgbClr val="CC00CC"/>
                </a:solidFill>
                <a:latin typeface="Arial Black"/>
                <a:ea typeface="Arial Black"/>
                <a:cs typeface="Arial Black"/>
                <a:sym typeface="Arial Black"/>
              </a:rPr>
              <a:t>The “Train for Work” Program</a:t>
            </a:r>
            <a:r>
              <a:rPr lang="es-AR" sz="3400" dirty="0">
                <a:solidFill>
                  <a:srgbClr val="CC00CC"/>
                </a:solidFill>
                <a:latin typeface="Arial Black"/>
                <a:ea typeface="Arial Black"/>
                <a:cs typeface="Arial Black"/>
                <a:sym typeface="Arial Black"/>
              </a:rPr>
              <a:t> </a:t>
            </a:r>
            <a:endParaRPr sz="3400" dirty="0">
              <a:solidFill>
                <a:srgbClr val="CC00CC"/>
              </a:solidFill>
              <a:latin typeface="Arial Black"/>
              <a:ea typeface="Arial Black"/>
              <a:cs typeface="Arial Black"/>
              <a:sym typeface="Arial Black"/>
            </a:endParaRPr>
          </a:p>
        </p:txBody>
      </p:sp>
      <p:sp>
        <p:nvSpPr>
          <p:cNvPr id="147" name="Google Shape;147;p5"/>
          <p:cNvSpPr/>
          <p:nvPr/>
        </p:nvSpPr>
        <p:spPr>
          <a:xfrm>
            <a:off x="743483" y="1805633"/>
            <a:ext cx="201044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00B0F0"/>
                </a:solidFill>
                <a:latin typeface="Arial Black"/>
                <a:ea typeface="Arial Black"/>
                <a:cs typeface="Arial Black"/>
                <a:sym typeface="Arial Black"/>
              </a:rPr>
              <a:t>Aim:</a:t>
            </a:r>
            <a:endParaRPr lang="en-US" dirty="0"/>
          </a:p>
        </p:txBody>
      </p:sp>
      <p:pic>
        <p:nvPicPr>
          <p:cNvPr id="148" name="Google Shape;148;p5" descr="Escala de tiempo&#10;&#10;Descripción generada automáticamente"/>
          <p:cNvPicPr preferRelativeResize="0"/>
          <p:nvPr/>
        </p:nvPicPr>
        <p:blipFill rotWithShape="1">
          <a:blip r:embed="rId4">
            <a:alphaModFix/>
          </a:blip>
          <a:srcRect t="33789" b="52566"/>
          <a:stretch/>
        </p:blipFill>
        <p:spPr>
          <a:xfrm>
            <a:off x="5065" y="3532113"/>
            <a:ext cx="12199812" cy="934996"/>
          </a:xfrm>
          <a:prstGeom prst="rect">
            <a:avLst/>
          </a:prstGeom>
          <a:noFill/>
          <a:ln>
            <a:noFill/>
          </a:ln>
        </p:spPr>
      </p:pic>
      <p:sp>
        <p:nvSpPr>
          <p:cNvPr id="149" name="Google Shape;149;p5"/>
          <p:cNvSpPr/>
          <p:nvPr/>
        </p:nvSpPr>
        <p:spPr>
          <a:xfrm>
            <a:off x="795000" y="2942706"/>
            <a:ext cx="3678526"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00B0F0"/>
                </a:solidFill>
                <a:latin typeface="Arial Black"/>
                <a:ea typeface="Arial Black"/>
                <a:cs typeface="Arial Black"/>
                <a:sym typeface="Arial Black"/>
              </a:rPr>
              <a:t>Key pillars: </a:t>
            </a:r>
            <a:endParaRPr lang="en-US" dirty="0"/>
          </a:p>
        </p:txBody>
      </p:sp>
      <p:sp>
        <p:nvSpPr>
          <p:cNvPr id="150" name="Google Shape;150;p5"/>
          <p:cNvSpPr txBox="1"/>
          <p:nvPr/>
        </p:nvSpPr>
        <p:spPr>
          <a:xfrm>
            <a:off x="782121" y="4682730"/>
            <a:ext cx="229593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rPr>
              <a:t>Boost joint work among the State, companies, the port and the community. </a:t>
            </a:r>
            <a:endParaRPr lang="en-US" sz="1800" dirty="0">
              <a:solidFill>
                <a:schemeClr val="dk1"/>
              </a:solidFill>
              <a:sym typeface="Arial"/>
            </a:endParaRPr>
          </a:p>
        </p:txBody>
      </p:sp>
      <p:sp>
        <p:nvSpPr>
          <p:cNvPr id="151" name="Google Shape;151;p5"/>
          <p:cNvSpPr txBox="1"/>
          <p:nvPr/>
        </p:nvSpPr>
        <p:spPr>
          <a:xfrm>
            <a:off x="3270127" y="4682730"/>
            <a:ext cx="216479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rPr>
              <a:t>Create skilled workers in the community. </a:t>
            </a:r>
            <a:endParaRPr lang="en-US" sz="1800" dirty="0">
              <a:solidFill>
                <a:schemeClr val="dk1"/>
              </a:solidFill>
              <a:sym typeface="Arial"/>
            </a:endParaRPr>
          </a:p>
        </p:txBody>
      </p:sp>
      <p:sp>
        <p:nvSpPr>
          <p:cNvPr id="152" name="Google Shape;152;p5"/>
          <p:cNvSpPr txBox="1"/>
          <p:nvPr/>
        </p:nvSpPr>
        <p:spPr>
          <a:xfrm>
            <a:off x="6010340" y="4682730"/>
            <a:ext cx="269577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Foster the inclusion of more women and members of LGBTI+ groups in port-related industries and ship building. </a:t>
            </a:r>
          </a:p>
        </p:txBody>
      </p:sp>
      <p:sp>
        <p:nvSpPr>
          <p:cNvPr id="153" name="Google Shape;153;p5"/>
          <p:cNvSpPr txBox="1"/>
          <p:nvPr/>
        </p:nvSpPr>
        <p:spPr>
          <a:xfrm>
            <a:off x="9168619" y="4682730"/>
            <a:ext cx="216479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Reduce gender-related inequalities at work. </a:t>
            </a:r>
          </a:p>
        </p:txBody>
      </p:sp>
    </p:spTree>
    <p:extLst>
      <p:ext uri="{BB962C8B-B14F-4D97-AF65-F5344CB8AC3E}">
        <p14:creationId xmlns:p14="http://schemas.microsoft.com/office/powerpoint/2010/main" val="370622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6" descr="Puede ser una imagen de 6 personas, personas de pie y al aire libre"/>
          <p:cNvPicPr preferRelativeResize="0"/>
          <p:nvPr/>
        </p:nvPicPr>
        <p:blipFill rotWithShape="1">
          <a:blip r:embed="rId3">
            <a:alphaModFix/>
          </a:blip>
          <a:srcRect/>
          <a:stretch/>
        </p:blipFill>
        <p:spPr>
          <a:xfrm>
            <a:off x="16037" y="17219"/>
            <a:ext cx="4680000" cy="3456000"/>
          </a:xfrm>
          <a:prstGeom prst="rect">
            <a:avLst/>
          </a:prstGeom>
          <a:noFill/>
          <a:ln>
            <a:noFill/>
          </a:ln>
        </p:spPr>
      </p:pic>
      <p:pic>
        <p:nvPicPr>
          <p:cNvPr id="126" name="Google Shape;126;p6" descr="C:\Users\Romi\Downloads\314495691_214341274276364_2992303210526518033_n.jpg"/>
          <p:cNvPicPr preferRelativeResize="0"/>
          <p:nvPr/>
        </p:nvPicPr>
        <p:blipFill rotWithShape="1">
          <a:blip r:embed="rId4">
            <a:alphaModFix/>
          </a:blip>
          <a:srcRect l="8229" t="12393" r="6299" b="11538"/>
          <a:stretch/>
        </p:blipFill>
        <p:spPr>
          <a:xfrm>
            <a:off x="10862627" y="95885"/>
            <a:ext cx="1188000" cy="1008000"/>
          </a:xfrm>
          <a:prstGeom prst="rect">
            <a:avLst/>
          </a:prstGeom>
          <a:noFill/>
          <a:ln>
            <a:noFill/>
          </a:ln>
        </p:spPr>
      </p:pic>
      <p:sp>
        <p:nvSpPr>
          <p:cNvPr id="127" name="Google Shape;127;p6"/>
          <p:cNvSpPr txBox="1"/>
          <p:nvPr/>
        </p:nvSpPr>
        <p:spPr>
          <a:xfrm>
            <a:off x="5278510" y="159198"/>
            <a:ext cx="5640859"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sym typeface="Arial Black"/>
              </a:rPr>
              <a:t>Implementation of the Training Program  </a:t>
            </a:r>
            <a:endParaRPr lang="en-US" dirty="0"/>
          </a:p>
        </p:txBody>
      </p:sp>
      <p:sp>
        <p:nvSpPr>
          <p:cNvPr id="133" name="Google Shape;133;p6"/>
          <p:cNvSpPr/>
          <p:nvPr/>
        </p:nvSpPr>
        <p:spPr>
          <a:xfrm>
            <a:off x="4917832" y="5239501"/>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4917832" y="4247996"/>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9" name="Google Shape;139;p6" descr="Puede ser una imagen de 2 personas, personas de pie e interior"/>
          <p:cNvPicPr preferRelativeResize="0"/>
          <p:nvPr/>
        </p:nvPicPr>
        <p:blipFill rotWithShape="1">
          <a:blip r:embed="rId5">
            <a:alphaModFix/>
          </a:blip>
          <a:srcRect/>
          <a:stretch/>
        </p:blipFill>
        <p:spPr>
          <a:xfrm>
            <a:off x="16037" y="3784503"/>
            <a:ext cx="4680000" cy="3060000"/>
          </a:xfrm>
          <a:prstGeom prst="rect">
            <a:avLst/>
          </a:prstGeom>
          <a:noFill/>
          <a:ln>
            <a:noFill/>
          </a:ln>
        </p:spPr>
      </p:pic>
      <p:sp>
        <p:nvSpPr>
          <p:cNvPr id="17" name="Google Shape;137;p6"/>
          <p:cNvSpPr/>
          <p:nvPr/>
        </p:nvSpPr>
        <p:spPr>
          <a:xfrm>
            <a:off x="5328109" y="2441347"/>
            <a:ext cx="6777110" cy="4524275"/>
          </a:xfrm>
          <a:prstGeom prst="rect">
            <a:avLst/>
          </a:prstGeom>
          <a:noFill/>
          <a:ln>
            <a:noFill/>
          </a:ln>
        </p:spPr>
        <p:txBody>
          <a:bodyPr spcFirstLastPara="1" wrap="square" lIns="91425" tIns="45700" rIns="91425" bIns="45700" anchor="t" anchorCtr="0">
            <a:spAutoFit/>
          </a:bodyPr>
          <a:lstStyle/>
          <a:p>
            <a:pPr lvl="0" algn="just"/>
            <a:r>
              <a:rPr lang="en-US" sz="1600" dirty="0"/>
              <a:t>CGPDS met with permission-holder companies interested in the program and obtained information about </a:t>
            </a:r>
            <a:r>
              <a:rPr lang="en-US" sz="1600" b="1" dirty="0"/>
              <a:t>the crafts they needed</a:t>
            </a:r>
            <a:r>
              <a:rPr lang="en-US" sz="1600" dirty="0"/>
              <a:t>. </a:t>
            </a:r>
          </a:p>
          <a:p>
            <a:pPr lvl="0" algn="just"/>
            <a:endParaRPr lang="es-ES" sz="1600" dirty="0"/>
          </a:p>
          <a:p>
            <a:pPr lvl="0" algn="just"/>
            <a:r>
              <a:rPr lang="en-US" sz="1600" dirty="0"/>
              <a:t>We carried out a survey to obtain information about their needs. This allowed us to assess </a:t>
            </a:r>
            <a:r>
              <a:rPr lang="en-US" sz="1600" b="1" dirty="0"/>
              <a:t>which were the crafts most needed,</a:t>
            </a:r>
            <a:r>
              <a:rPr lang="en-US" sz="1600" dirty="0"/>
              <a:t> for example: welder and electrician posts. </a:t>
            </a:r>
          </a:p>
          <a:p>
            <a:pPr lvl="0" algn="just"/>
            <a:endParaRPr lang="es-ES" sz="1600" dirty="0"/>
          </a:p>
          <a:p>
            <a:pPr lvl="0" algn="just"/>
            <a:r>
              <a:rPr lang="en-US" sz="1600" dirty="0"/>
              <a:t>We </a:t>
            </a:r>
            <a:r>
              <a:rPr lang="en-US" sz="1600" b="1" dirty="0"/>
              <a:t>signed collaboration framework agreements </a:t>
            </a:r>
            <a:r>
              <a:rPr lang="en-US" sz="1600" dirty="0"/>
              <a:t>between CGPDS and the Professional Training Center of (PBA 401) in Dock </a:t>
            </a:r>
            <a:r>
              <a:rPr lang="en-US" sz="1600" dirty="0" err="1"/>
              <a:t>Sud</a:t>
            </a:r>
            <a:r>
              <a:rPr lang="en-US" sz="1600" dirty="0"/>
              <a:t> for electricians and </a:t>
            </a:r>
            <a:r>
              <a:rPr lang="en-US" sz="1600" dirty="0" err="1"/>
              <a:t>Astillero</a:t>
            </a:r>
            <a:r>
              <a:rPr lang="en-US" sz="1600" dirty="0"/>
              <a:t> Río Santiago for welders. </a:t>
            </a:r>
          </a:p>
          <a:p>
            <a:pPr lvl="0" algn="just"/>
            <a:endParaRPr lang="es-ES" sz="1600" dirty="0"/>
          </a:p>
          <a:p>
            <a:pPr lvl="0" algn="just"/>
            <a:r>
              <a:rPr lang="en-US" sz="1600" dirty="0"/>
              <a:t>We launched two training courses: </a:t>
            </a:r>
            <a:r>
              <a:rPr lang="en-US" sz="1600" b="1" dirty="0"/>
              <a:t>Professional Welding and Industrial Electrician</a:t>
            </a:r>
            <a:r>
              <a:rPr lang="en-US" sz="1600" dirty="0"/>
              <a:t>. The first one completed its first edition with a class of 8 women graduates. The second one will be completed in March 2023.</a:t>
            </a:r>
          </a:p>
          <a:p>
            <a:pPr lvl="0" algn="just"/>
            <a:endParaRPr lang="es-ES" sz="1600" dirty="0"/>
          </a:p>
          <a:p>
            <a:pPr lvl="0" algn="just"/>
            <a:endParaRPr lang="es-ES" sz="1600" dirty="0"/>
          </a:p>
          <a:p>
            <a:pPr lvl="0" algn="just"/>
            <a:endParaRPr lang="es-ES" sz="1600" dirty="0"/>
          </a:p>
        </p:txBody>
      </p:sp>
      <p:sp>
        <p:nvSpPr>
          <p:cNvPr id="20" name="Google Shape;138;p6"/>
          <p:cNvSpPr/>
          <p:nvPr/>
        </p:nvSpPr>
        <p:spPr>
          <a:xfrm>
            <a:off x="4917832" y="2538617"/>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38;p6"/>
          <p:cNvSpPr/>
          <p:nvPr/>
        </p:nvSpPr>
        <p:spPr>
          <a:xfrm>
            <a:off x="4917832" y="3264959"/>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78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9" descr="C:\Users\Romi\Downloads\314495691_214341274276364_2992303210526518033_n.jpg"/>
          <p:cNvPicPr preferRelativeResize="0"/>
          <p:nvPr/>
        </p:nvPicPr>
        <p:blipFill rotWithShape="1">
          <a:blip r:embed="rId3">
            <a:alphaModFix/>
          </a:blip>
          <a:srcRect l="8229" t="12393" r="6299" b="11538"/>
          <a:stretch/>
        </p:blipFill>
        <p:spPr>
          <a:xfrm>
            <a:off x="10862627" y="95885"/>
            <a:ext cx="1188000" cy="1008000"/>
          </a:xfrm>
          <a:prstGeom prst="rect">
            <a:avLst/>
          </a:prstGeom>
          <a:noFill/>
          <a:ln>
            <a:noFill/>
          </a:ln>
        </p:spPr>
      </p:pic>
      <p:sp>
        <p:nvSpPr>
          <p:cNvPr id="171" name="Google Shape;171;p9"/>
          <p:cNvSpPr txBox="1"/>
          <p:nvPr/>
        </p:nvSpPr>
        <p:spPr>
          <a:xfrm>
            <a:off x="347810" y="200909"/>
            <a:ext cx="1054800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ea typeface="Arial Black"/>
                <a:cs typeface="Arial Black"/>
                <a:sym typeface="Arial Black"/>
              </a:rPr>
              <a:t>“Accompany and Provide Tools”: </a:t>
            </a:r>
          </a:p>
          <a:p>
            <a:pPr marL="0" marR="0" lvl="0" indent="0" algn="l" rtl="0">
              <a:spcBef>
                <a:spcPts val="0"/>
              </a:spcBef>
              <a:spcAft>
                <a:spcPts val="0"/>
              </a:spcAft>
              <a:buNone/>
            </a:pPr>
            <a:r>
              <a:rPr lang="en-US" sz="2400" dirty="0">
                <a:solidFill>
                  <a:srgbClr val="CC00CC"/>
                </a:solidFill>
                <a:latin typeface="Arial Black"/>
                <a:ea typeface="Arial Black"/>
                <a:cs typeface="Arial Black"/>
                <a:sym typeface="Arial Black"/>
              </a:rPr>
              <a:t>Follow up towards employability </a:t>
            </a:r>
            <a:endParaRPr lang="en-US" sz="2400" dirty="0"/>
          </a:p>
        </p:txBody>
      </p:sp>
      <p:pic>
        <p:nvPicPr>
          <p:cNvPr id="172" name="Google Shape;172;p9"/>
          <p:cNvPicPr preferRelativeResize="0"/>
          <p:nvPr/>
        </p:nvPicPr>
        <p:blipFill rotWithShape="1">
          <a:blip r:embed="rId4">
            <a:alphaModFix/>
          </a:blip>
          <a:srcRect l="1492" t="6573" r="2681" b="10610"/>
          <a:stretch/>
        </p:blipFill>
        <p:spPr>
          <a:xfrm>
            <a:off x="5551857" y="2350543"/>
            <a:ext cx="3095290" cy="2006304"/>
          </a:xfrm>
          <a:prstGeom prst="rect">
            <a:avLst/>
          </a:prstGeom>
          <a:noFill/>
          <a:ln>
            <a:noFill/>
          </a:ln>
        </p:spPr>
      </p:pic>
      <p:pic>
        <p:nvPicPr>
          <p:cNvPr id="173" name="Google Shape;173;p9"/>
          <p:cNvPicPr preferRelativeResize="0"/>
          <p:nvPr/>
        </p:nvPicPr>
        <p:blipFill rotWithShape="1">
          <a:blip r:embed="rId5">
            <a:alphaModFix/>
          </a:blip>
          <a:srcRect l="11620" t="10327" r="17862"/>
          <a:stretch/>
        </p:blipFill>
        <p:spPr>
          <a:xfrm>
            <a:off x="8751512" y="2350543"/>
            <a:ext cx="3041558" cy="1980000"/>
          </a:xfrm>
          <a:prstGeom prst="rect">
            <a:avLst/>
          </a:prstGeom>
          <a:noFill/>
          <a:ln>
            <a:noFill/>
          </a:ln>
        </p:spPr>
      </p:pic>
      <p:pic>
        <p:nvPicPr>
          <p:cNvPr id="174" name="Google Shape;174;p9"/>
          <p:cNvPicPr preferRelativeResize="0"/>
          <p:nvPr/>
        </p:nvPicPr>
        <p:blipFill rotWithShape="1">
          <a:blip r:embed="rId6">
            <a:alphaModFix/>
          </a:blip>
          <a:srcRect l="6494" t="18773" r="9349" b="24874"/>
          <a:stretch/>
        </p:blipFill>
        <p:spPr>
          <a:xfrm>
            <a:off x="436914" y="1882667"/>
            <a:ext cx="3720808" cy="2491604"/>
          </a:xfrm>
          <a:prstGeom prst="rect">
            <a:avLst/>
          </a:prstGeom>
          <a:noFill/>
          <a:ln>
            <a:noFill/>
          </a:ln>
        </p:spPr>
      </p:pic>
      <p:sp>
        <p:nvSpPr>
          <p:cNvPr id="175" name="Google Shape;175;p9"/>
          <p:cNvSpPr/>
          <p:nvPr/>
        </p:nvSpPr>
        <p:spPr>
          <a:xfrm>
            <a:off x="4984043" y="1653527"/>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9"/>
          <p:cNvSpPr/>
          <p:nvPr/>
        </p:nvSpPr>
        <p:spPr>
          <a:xfrm>
            <a:off x="5453246" y="1531337"/>
            <a:ext cx="6348789"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sym typeface="Arial"/>
              </a:rPr>
              <a:t>We sought to </a:t>
            </a:r>
            <a:r>
              <a:rPr lang="en-US" sz="1800" b="1" dirty="0">
                <a:solidFill>
                  <a:schemeClr val="dk1"/>
                </a:solidFill>
                <a:sym typeface="Arial"/>
              </a:rPr>
              <a:t>accompany and provided tools </a:t>
            </a:r>
            <a:r>
              <a:rPr lang="en-US" sz="1800" dirty="0">
                <a:solidFill>
                  <a:schemeClr val="dk1"/>
                </a:solidFill>
                <a:sym typeface="Arial"/>
              </a:rPr>
              <a:t>along the training process. </a:t>
            </a:r>
          </a:p>
        </p:txBody>
      </p:sp>
      <p:sp>
        <p:nvSpPr>
          <p:cNvPr id="177" name="Google Shape;177;p9"/>
          <p:cNvSpPr/>
          <p:nvPr/>
        </p:nvSpPr>
        <p:spPr>
          <a:xfrm>
            <a:off x="4984043" y="4699393"/>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9"/>
          <p:cNvSpPr/>
          <p:nvPr/>
        </p:nvSpPr>
        <p:spPr>
          <a:xfrm>
            <a:off x="5453246" y="4577203"/>
            <a:ext cx="6348789"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sym typeface="Arial"/>
              </a:rPr>
              <a:t>We conducted </a:t>
            </a:r>
            <a:r>
              <a:rPr lang="en-US" sz="1800" b="1" dirty="0">
                <a:solidFill>
                  <a:schemeClr val="dk1"/>
                </a:solidFill>
              </a:rPr>
              <a:t>follow up </a:t>
            </a:r>
            <a:r>
              <a:rPr lang="en-US" sz="1800" dirty="0">
                <a:solidFill>
                  <a:schemeClr val="dk1"/>
                </a:solidFill>
              </a:rPr>
              <a:t>actions on the persons who participated in the course by means of different activities. </a:t>
            </a:r>
          </a:p>
        </p:txBody>
      </p:sp>
      <p:sp>
        <p:nvSpPr>
          <p:cNvPr id="179" name="Google Shape;179;p9"/>
          <p:cNvSpPr/>
          <p:nvPr/>
        </p:nvSpPr>
        <p:spPr>
          <a:xfrm>
            <a:off x="4984043" y="5789675"/>
            <a:ext cx="324000" cy="1440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9"/>
          <p:cNvSpPr/>
          <p:nvPr/>
        </p:nvSpPr>
        <p:spPr>
          <a:xfrm>
            <a:off x="5453246" y="5693243"/>
            <a:ext cx="6348789"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rPr>
              <a:t>We aim at boosting the </a:t>
            </a:r>
            <a:r>
              <a:rPr lang="en-US" sz="1800" b="1" dirty="0">
                <a:solidFill>
                  <a:schemeClr val="dk1"/>
                </a:solidFill>
              </a:rPr>
              <a:t>creation of real opportunities </a:t>
            </a:r>
            <a:r>
              <a:rPr lang="en-US" sz="1800" dirty="0">
                <a:solidFill>
                  <a:schemeClr val="dk1"/>
                </a:solidFill>
              </a:rPr>
              <a:t>and employment in the industry. </a:t>
            </a:r>
            <a:endParaRPr lang="en-US" dirty="0"/>
          </a:p>
        </p:txBody>
      </p:sp>
      <p:grpSp>
        <p:nvGrpSpPr>
          <p:cNvPr id="3" name="Grupo 2"/>
          <p:cNvGrpSpPr/>
          <p:nvPr/>
        </p:nvGrpSpPr>
        <p:grpSpPr>
          <a:xfrm>
            <a:off x="329155" y="4339953"/>
            <a:ext cx="3828569" cy="1450297"/>
            <a:chOff x="277471" y="4288927"/>
            <a:chExt cx="3604662" cy="1450297"/>
          </a:xfrm>
        </p:grpSpPr>
        <p:sp>
          <p:nvSpPr>
            <p:cNvPr id="15" name="Google Shape;194;p10"/>
            <p:cNvSpPr/>
            <p:nvPr/>
          </p:nvSpPr>
          <p:spPr>
            <a:xfrm>
              <a:off x="277471" y="4288927"/>
              <a:ext cx="1404000"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7000" b="1" dirty="0">
                  <a:solidFill>
                    <a:srgbClr val="2E75B5"/>
                  </a:solidFill>
                  <a:latin typeface="Arial Black"/>
                  <a:sym typeface="Arial Black"/>
                </a:rPr>
                <a:t>10</a:t>
              </a:r>
              <a:endParaRPr sz="7000" dirty="0"/>
            </a:p>
          </p:txBody>
        </p:sp>
        <p:sp>
          <p:nvSpPr>
            <p:cNvPr id="16" name="Google Shape;204;p10"/>
            <p:cNvSpPr/>
            <p:nvPr/>
          </p:nvSpPr>
          <p:spPr>
            <a:xfrm>
              <a:off x="1636485" y="4415825"/>
              <a:ext cx="2245648"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dirty="0">
                  <a:solidFill>
                    <a:schemeClr val="tx2">
                      <a:lumMod val="50000"/>
                    </a:schemeClr>
                  </a:solidFill>
                  <a:latin typeface="Arial Black" panose="020B0A04020102020204" pitchFamily="34" charset="0"/>
                </a:rPr>
                <a:t>Activities to provide tools for employability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descr="C:\Users\Romi\Downloads\314495691_214341274276364_2992303210526518033_n.jpg"/>
          <p:cNvPicPr preferRelativeResize="0"/>
          <p:nvPr/>
        </p:nvPicPr>
        <p:blipFill rotWithShape="1">
          <a:blip r:embed="rId3">
            <a:alphaModFix/>
          </a:blip>
          <a:srcRect l="8229" t="12393" r="6299" b="11538"/>
          <a:stretch/>
        </p:blipFill>
        <p:spPr>
          <a:xfrm>
            <a:off x="10862627" y="95885"/>
            <a:ext cx="1188000" cy="1008000"/>
          </a:xfrm>
          <a:prstGeom prst="rect">
            <a:avLst/>
          </a:prstGeom>
          <a:noFill/>
          <a:ln>
            <a:noFill/>
          </a:ln>
        </p:spPr>
      </p:pic>
      <p:sp>
        <p:nvSpPr>
          <p:cNvPr id="159" name="Google Shape;159;p8"/>
          <p:cNvSpPr txBox="1"/>
          <p:nvPr/>
        </p:nvSpPr>
        <p:spPr>
          <a:xfrm>
            <a:off x="2873579" y="321199"/>
            <a:ext cx="7298546"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ea typeface="Arial Black"/>
                <a:cs typeface="Arial Black"/>
                <a:sym typeface="Arial Black"/>
              </a:rPr>
              <a:t>Make the Actions Visible </a:t>
            </a:r>
          </a:p>
          <a:p>
            <a:pPr marL="0" marR="0" lvl="0" indent="0" algn="l" rtl="0">
              <a:spcBef>
                <a:spcPts val="0"/>
              </a:spcBef>
              <a:spcAft>
                <a:spcPts val="0"/>
              </a:spcAft>
              <a:buNone/>
            </a:pPr>
            <a:r>
              <a:rPr lang="en-US" sz="2400" dirty="0">
                <a:solidFill>
                  <a:srgbClr val="CC00CC"/>
                </a:solidFill>
                <a:latin typeface="Arial Black"/>
                <a:ea typeface="Arial Black"/>
                <a:cs typeface="Arial Black"/>
                <a:sym typeface="Arial Black"/>
              </a:rPr>
              <a:t>Dissemination of the Program </a:t>
            </a:r>
          </a:p>
        </p:txBody>
      </p:sp>
      <p:grpSp>
        <p:nvGrpSpPr>
          <p:cNvPr id="2" name="Grupo 1"/>
          <p:cNvGrpSpPr/>
          <p:nvPr/>
        </p:nvGrpSpPr>
        <p:grpSpPr>
          <a:xfrm>
            <a:off x="1359094" y="1804795"/>
            <a:ext cx="10177465" cy="4821737"/>
            <a:chOff x="1359094" y="1439030"/>
            <a:chExt cx="10177465" cy="4821737"/>
          </a:xfrm>
        </p:grpSpPr>
        <p:pic>
          <p:nvPicPr>
            <p:cNvPr id="160" name="Google Shape;160;p8"/>
            <p:cNvPicPr preferRelativeResize="0"/>
            <p:nvPr/>
          </p:nvPicPr>
          <p:blipFill rotWithShape="1">
            <a:blip r:embed="rId4">
              <a:alphaModFix/>
            </a:blip>
            <a:srcRect/>
            <a:stretch/>
          </p:blipFill>
          <p:spPr>
            <a:xfrm>
              <a:off x="1359094" y="1439031"/>
              <a:ext cx="5165827" cy="2196000"/>
            </a:xfrm>
            <a:prstGeom prst="rect">
              <a:avLst/>
            </a:prstGeom>
            <a:noFill/>
            <a:ln w="9525" cap="flat" cmpd="sng">
              <a:solidFill>
                <a:srgbClr val="D8D8D8"/>
              </a:solidFill>
              <a:prstDash val="solid"/>
              <a:round/>
              <a:headEnd type="none" w="sm" len="sm"/>
              <a:tailEnd type="none" w="sm" len="sm"/>
            </a:ln>
          </p:spPr>
        </p:pic>
        <p:pic>
          <p:nvPicPr>
            <p:cNvPr id="161" name="Google Shape;161;p8"/>
            <p:cNvPicPr preferRelativeResize="0"/>
            <p:nvPr/>
          </p:nvPicPr>
          <p:blipFill rotWithShape="1">
            <a:blip r:embed="rId5">
              <a:alphaModFix/>
            </a:blip>
            <a:srcRect/>
            <a:stretch/>
          </p:blipFill>
          <p:spPr>
            <a:xfrm>
              <a:off x="6584239" y="1439030"/>
              <a:ext cx="4952320" cy="1512000"/>
            </a:xfrm>
            <a:prstGeom prst="rect">
              <a:avLst/>
            </a:prstGeom>
            <a:noFill/>
            <a:ln w="9525" cap="flat" cmpd="sng">
              <a:solidFill>
                <a:srgbClr val="D8D8D8"/>
              </a:solidFill>
              <a:prstDash val="solid"/>
              <a:round/>
              <a:headEnd type="none" w="sm" len="sm"/>
              <a:tailEnd type="none" w="sm" len="sm"/>
            </a:ln>
          </p:spPr>
        </p:pic>
        <p:pic>
          <p:nvPicPr>
            <p:cNvPr id="162" name="Google Shape;162;p8"/>
            <p:cNvPicPr preferRelativeResize="0"/>
            <p:nvPr/>
          </p:nvPicPr>
          <p:blipFill rotWithShape="1">
            <a:blip r:embed="rId6">
              <a:alphaModFix/>
            </a:blip>
            <a:srcRect/>
            <a:stretch/>
          </p:blipFill>
          <p:spPr>
            <a:xfrm>
              <a:off x="6590102" y="3200767"/>
              <a:ext cx="4942240" cy="3060000"/>
            </a:xfrm>
            <a:prstGeom prst="rect">
              <a:avLst/>
            </a:prstGeom>
            <a:noFill/>
            <a:ln w="9525" cap="flat" cmpd="sng">
              <a:solidFill>
                <a:srgbClr val="D8D8D8"/>
              </a:solidFill>
              <a:prstDash val="solid"/>
              <a:round/>
              <a:headEnd type="none" w="sm" len="sm"/>
              <a:tailEnd type="none" w="sm" len="sm"/>
            </a:ln>
          </p:spPr>
        </p:pic>
        <p:pic>
          <p:nvPicPr>
            <p:cNvPr id="163" name="Google Shape;163;p8"/>
            <p:cNvPicPr preferRelativeResize="0"/>
            <p:nvPr/>
          </p:nvPicPr>
          <p:blipFill rotWithShape="1">
            <a:blip r:embed="rId7">
              <a:alphaModFix/>
            </a:blip>
            <a:srcRect/>
            <a:stretch/>
          </p:blipFill>
          <p:spPr>
            <a:xfrm>
              <a:off x="1363832" y="3870182"/>
              <a:ext cx="2729346" cy="2340000"/>
            </a:xfrm>
            <a:prstGeom prst="rect">
              <a:avLst/>
            </a:prstGeom>
            <a:noFill/>
            <a:ln w="9525" cap="flat" cmpd="sng">
              <a:solidFill>
                <a:srgbClr val="D8D8D8"/>
              </a:solidFill>
              <a:prstDash val="solid"/>
              <a:round/>
              <a:headEnd type="none" w="sm" len="sm"/>
              <a:tailEnd type="none" w="sm" len="sm"/>
            </a:ln>
          </p:spPr>
        </p:pic>
        <p:pic>
          <p:nvPicPr>
            <p:cNvPr id="164" name="Google Shape;164;p8"/>
            <p:cNvPicPr preferRelativeResize="0"/>
            <p:nvPr/>
          </p:nvPicPr>
          <p:blipFill rotWithShape="1">
            <a:blip r:embed="rId8">
              <a:alphaModFix/>
            </a:blip>
            <a:srcRect/>
            <a:stretch/>
          </p:blipFill>
          <p:spPr>
            <a:xfrm>
              <a:off x="4156375" y="3863977"/>
              <a:ext cx="2372436" cy="2340000"/>
            </a:xfrm>
            <a:prstGeom prst="rect">
              <a:avLst/>
            </a:prstGeom>
            <a:noFill/>
            <a:ln w="9525" cap="flat" cmpd="sng">
              <a:solidFill>
                <a:srgbClr val="D8D8D8"/>
              </a:solidFill>
              <a:prstDash val="solid"/>
              <a:round/>
              <a:headEnd type="none" w="sm" len="sm"/>
              <a:tailEnd type="none" w="sm" len="sm"/>
            </a:ln>
          </p:spPr>
        </p:pic>
      </p:grpSp>
      <p:sp>
        <p:nvSpPr>
          <p:cNvPr id="165" name="Google Shape;165;p8"/>
          <p:cNvSpPr/>
          <p:nvPr/>
        </p:nvSpPr>
        <p:spPr>
          <a:xfrm>
            <a:off x="3" y="6419"/>
            <a:ext cx="740226" cy="6340157"/>
          </a:xfrm>
          <a:prstGeom prst="rect">
            <a:avLst/>
          </a:prstGeom>
          <a:solidFill>
            <a:srgbClr val="75707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900" b="1" dirty="0">
                <a:solidFill>
                  <a:schemeClr val="lt1"/>
                </a:solidFill>
                <a:latin typeface="Arial Narrow"/>
                <a:ea typeface="Arial Narrow"/>
                <a:cs typeface="Arial Narrow"/>
                <a:sym typeface="Arial Narrow"/>
              </a:rPr>
              <a:t>I</a:t>
            </a:r>
            <a:endParaRPr dirty="0"/>
          </a:p>
          <a:p>
            <a:pPr marL="0" marR="0" lvl="0" indent="0" algn="l" rtl="0">
              <a:spcBef>
                <a:spcPts val="0"/>
              </a:spcBef>
              <a:spcAft>
                <a:spcPts val="0"/>
              </a:spcAft>
              <a:buNone/>
            </a:pPr>
            <a:r>
              <a:rPr lang="es-AR" sz="2900" b="1" dirty="0">
                <a:solidFill>
                  <a:schemeClr val="lt1"/>
                </a:solidFill>
                <a:latin typeface="Arial Narrow"/>
                <a:ea typeface="Arial Narrow"/>
                <a:cs typeface="Arial Narrow"/>
                <a:sym typeface="Arial Narrow"/>
              </a:rPr>
              <a:t>M</a:t>
            </a:r>
            <a:endParaRPr dirty="0"/>
          </a:p>
          <a:p>
            <a:pPr marL="0" marR="0" lvl="0" indent="0" algn="l" rtl="0">
              <a:spcBef>
                <a:spcPts val="0"/>
              </a:spcBef>
              <a:spcAft>
                <a:spcPts val="0"/>
              </a:spcAft>
              <a:buNone/>
            </a:pPr>
            <a:r>
              <a:rPr lang="es-AR" sz="2900" b="1" dirty="0">
                <a:solidFill>
                  <a:schemeClr val="lt1"/>
                </a:solidFill>
                <a:latin typeface="Arial Narrow"/>
                <a:ea typeface="Arial Narrow"/>
                <a:cs typeface="Arial Narrow"/>
                <a:sym typeface="Arial Narrow"/>
              </a:rPr>
              <a:t>P</a:t>
            </a:r>
            <a:endParaRPr dirty="0"/>
          </a:p>
          <a:p>
            <a:pPr marL="0" marR="0" lvl="0" indent="0" algn="l" rtl="0">
              <a:spcBef>
                <a:spcPts val="0"/>
              </a:spcBef>
              <a:spcAft>
                <a:spcPts val="0"/>
              </a:spcAft>
              <a:buNone/>
            </a:pPr>
            <a:r>
              <a:rPr lang="es-AR" sz="2900" b="1" dirty="0">
                <a:solidFill>
                  <a:schemeClr val="lt1"/>
                </a:solidFill>
                <a:latin typeface="Arial Narrow"/>
                <a:ea typeface="Arial Narrow"/>
                <a:cs typeface="Arial Narrow"/>
                <a:sym typeface="Arial Narrow"/>
              </a:rPr>
              <a:t>A</a:t>
            </a:r>
            <a:endParaRPr dirty="0"/>
          </a:p>
          <a:p>
            <a:pPr marL="0" marR="0" lvl="0" indent="0" algn="l" rtl="0">
              <a:spcBef>
                <a:spcPts val="0"/>
              </a:spcBef>
              <a:spcAft>
                <a:spcPts val="0"/>
              </a:spcAft>
              <a:buNone/>
            </a:pPr>
            <a:r>
              <a:rPr lang="es-AR" sz="2900" b="1" dirty="0">
                <a:solidFill>
                  <a:schemeClr val="lt1"/>
                </a:solidFill>
                <a:latin typeface="Arial Narrow"/>
                <a:ea typeface="Arial Narrow"/>
                <a:cs typeface="Arial Narrow"/>
                <a:sym typeface="Arial Narrow"/>
              </a:rPr>
              <a:t>C</a:t>
            </a:r>
            <a:endParaRPr dirty="0"/>
          </a:p>
          <a:p>
            <a:pPr marL="0" marR="0" lvl="0" indent="0" algn="l" rtl="0">
              <a:spcBef>
                <a:spcPts val="0"/>
              </a:spcBef>
              <a:spcAft>
                <a:spcPts val="0"/>
              </a:spcAft>
              <a:buNone/>
            </a:pPr>
            <a:r>
              <a:rPr lang="es-AR" sz="2900" b="1" dirty="0">
                <a:solidFill>
                  <a:schemeClr val="lt1"/>
                </a:solidFill>
                <a:latin typeface="Arial Narrow"/>
                <a:ea typeface="Arial Narrow"/>
                <a:cs typeface="Arial Narrow"/>
                <a:sym typeface="Arial Narrow"/>
              </a:rPr>
              <a:t>T</a:t>
            </a:r>
            <a:endParaRPr dirty="0"/>
          </a:p>
          <a:p>
            <a:pPr marL="0" marR="0" lvl="0" indent="0" algn="l" rtl="0">
              <a:spcBef>
                <a:spcPts val="0"/>
              </a:spcBef>
              <a:spcAft>
                <a:spcPts val="0"/>
              </a:spcAft>
              <a:buNone/>
            </a:pPr>
            <a:r>
              <a:rPr lang="es-AR" sz="2900" b="1" dirty="0" err="1">
                <a:solidFill>
                  <a:schemeClr val="lt1"/>
                </a:solidFill>
                <a:latin typeface="Arial Narrow"/>
                <a:sym typeface="Arial Narrow"/>
              </a:rPr>
              <a:t>on</a:t>
            </a:r>
            <a:r>
              <a:rPr lang="es-AR" sz="2900" b="1" dirty="0">
                <a:solidFill>
                  <a:schemeClr val="lt1"/>
                </a:solidFill>
                <a:latin typeface="Arial Narrow"/>
                <a:sym typeface="Arial Narrow"/>
              </a:rPr>
              <a:t> </a:t>
            </a:r>
            <a:r>
              <a:rPr lang="es-AR" sz="2900" b="1" dirty="0" err="1">
                <a:solidFill>
                  <a:schemeClr val="lt1"/>
                </a:solidFill>
                <a:latin typeface="Arial Narrow"/>
                <a:sym typeface="Arial Narrow"/>
              </a:rPr>
              <a:t>the</a:t>
            </a:r>
            <a:endParaRPr lang="es-AR" sz="2900" b="1" dirty="0">
              <a:solidFill>
                <a:schemeClr val="lt1"/>
              </a:solidFill>
              <a:latin typeface="Arial Narrow"/>
              <a:sym typeface="Arial Narrow"/>
            </a:endParaRPr>
          </a:p>
          <a:p>
            <a:pPr marL="0" marR="0" lvl="0" indent="0" algn="l" rtl="0">
              <a:spcBef>
                <a:spcPts val="0"/>
              </a:spcBef>
              <a:spcAft>
                <a:spcPts val="0"/>
              </a:spcAft>
              <a:buNone/>
            </a:pPr>
            <a:endParaRPr lang="es-AR" sz="2900" b="1" dirty="0">
              <a:solidFill>
                <a:schemeClr val="lt1"/>
              </a:solidFill>
              <a:latin typeface="Arial Narrow"/>
              <a:sym typeface="Arial Narrow"/>
            </a:endParaRPr>
          </a:p>
          <a:p>
            <a:pPr marL="0" marR="0" lvl="0" indent="0" algn="l" rtl="0">
              <a:spcBef>
                <a:spcPts val="0"/>
              </a:spcBef>
              <a:spcAft>
                <a:spcPts val="0"/>
              </a:spcAft>
              <a:buNone/>
            </a:pPr>
            <a:r>
              <a:rPr lang="es-AR" sz="2900" b="1" dirty="0">
                <a:solidFill>
                  <a:schemeClr val="lt1"/>
                </a:solidFill>
                <a:latin typeface="Arial Narrow"/>
                <a:sym typeface="Arial Narrow"/>
              </a:rPr>
              <a:t>P</a:t>
            </a:r>
          </a:p>
          <a:p>
            <a:pPr marL="0" marR="0" lvl="0" indent="0" algn="l" rtl="0">
              <a:spcBef>
                <a:spcPts val="0"/>
              </a:spcBef>
              <a:spcAft>
                <a:spcPts val="0"/>
              </a:spcAft>
              <a:buNone/>
            </a:pPr>
            <a:r>
              <a:rPr lang="es-AR" sz="2900" b="1" dirty="0">
                <a:solidFill>
                  <a:schemeClr val="lt1"/>
                </a:solidFill>
                <a:latin typeface="Arial Narrow"/>
                <a:sym typeface="Arial Narrow"/>
              </a:rPr>
              <a:t>R</a:t>
            </a:r>
          </a:p>
          <a:p>
            <a:pPr marL="0" marR="0" lvl="0" indent="0" algn="l" rtl="0">
              <a:spcBef>
                <a:spcPts val="0"/>
              </a:spcBef>
              <a:spcAft>
                <a:spcPts val="0"/>
              </a:spcAft>
              <a:buNone/>
            </a:pPr>
            <a:r>
              <a:rPr lang="es-AR" sz="2900" b="1" dirty="0">
                <a:solidFill>
                  <a:schemeClr val="lt1"/>
                </a:solidFill>
                <a:latin typeface="Arial Narrow"/>
                <a:sym typeface="Arial Narrow"/>
              </a:rPr>
              <a:t>E</a:t>
            </a:r>
          </a:p>
          <a:p>
            <a:pPr marL="0" marR="0" lvl="0" indent="0" algn="l" rtl="0">
              <a:spcBef>
                <a:spcPts val="0"/>
              </a:spcBef>
              <a:spcAft>
                <a:spcPts val="0"/>
              </a:spcAft>
              <a:buNone/>
            </a:pPr>
            <a:r>
              <a:rPr lang="es-AR" sz="2900" b="1" dirty="0">
                <a:solidFill>
                  <a:schemeClr val="lt1"/>
                </a:solidFill>
                <a:latin typeface="Arial Narrow"/>
                <a:sym typeface="Arial Narrow"/>
              </a:rPr>
              <a:t>S</a:t>
            </a:r>
          </a:p>
          <a:p>
            <a:pPr marL="0" marR="0" lvl="0" indent="0" algn="l" rtl="0">
              <a:spcBef>
                <a:spcPts val="0"/>
              </a:spcBef>
              <a:spcAft>
                <a:spcPts val="0"/>
              </a:spcAft>
              <a:buNone/>
            </a:pPr>
            <a:r>
              <a:rPr lang="es-AR" sz="2900" b="1" dirty="0">
                <a:solidFill>
                  <a:schemeClr val="lt1"/>
                </a:solidFill>
                <a:latin typeface="Arial Narrow"/>
                <a:sym typeface="Arial Narrow"/>
              </a:rPr>
              <a:t>S </a:t>
            </a:r>
            <a:endParaRPr dirty="0"/>
          </a:p>
        </p:txBody>
      </p:sp>
      <p:pic>
        <p:nvPicPr>
          <p:cNvPr id="2052" name="Picture 4" descr="Sound Indicator Icons - Free SVG &amp; PNG Sound Indicator Images - Noun Proje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547" y="161729"/>
            <a:ext cx="1368000" cy="13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9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3076" name="Picture 4" descr="Craftsman Yellow Hat Stock Illustrations – 80 Craftsman Yellow Hat Stock  Illustrations, Vectors &amp; Clipart - Dreamstime"/>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32550" r="11811"/>
          <a:stretch/>
        </p:blipFill>
        <p:spPr bwMode="auto">
          <a:xfrm>
            <a:off x="19072" y="1095350"/>
            <a:ext cx="3192379" cy="5737678"/>
          </a:xfrm>
          <a:prstGeom prst="rect">
            <a:avLst/>
          </a:prstGeom>
          <a:noFill/>
          <a:extLst>
            <a:ext uri="{909E8E84-426E-40DD-AFC4-6F175D3DCCD1}">
              <a14:hiddenFill xmlns:a14="http://schemas.microsoft.com/office/drawing/2010/main">
                <a:solidFill>
                  <a:srgbClr val="FFFFFF"/>
                </a:solidFill>
              </a14:hiddenFill>
            </a:ext>
          </a:extLst>
        </p:spPr>
      </p:pic>
      <p:pic>
        <p:nvPicPr>
          <p:cNvPr id="185" name="Google Shape;185;p7" descr="Indicators Vector Icons free download in SVG, PNG Format"/>
          <p:cNvPicPr preferRelativeResize="0"/>
          <p:nvPr/>
        </p:nvPicPr>
        <p:blipFill rotWithShape="1">
          <a:blip r:embed="rId4">
            <a:alphaModFix/>
          </a:blip>
          <a:srcRect t="9055" b="13974"/>
          <a:stretch/>
        </p:blipFill>
        <p:spPr>
          <a:xfrm>
            <a:off x="254000" y="91284"/>
            <a:ext cx="1187999" cy="914401"/>
          </a:xfrm>
          <a:prstGeom prst="rect">
            <a:avLst/>
          </a:prstGeom>
          <a:noFill/>
          <a:ln>
            <a:noFill/>
          </a:ln>
        </p:spPr>
      </p:pic>
      <p:pic>
        <p:nvPicPr>
          <p:cNvPr id="186" name="Google Shape;186;p7" descr="C:\Users\Romi\Downloads\314495691_214341274276364_2992303210526518033_n.jpg"/>
          <p:cNvPicPr preferRelativeResize="0"/>
          <p:nvPr/>
        </p:nvPicPr>
        <p:blipFill rotWithShape="1">
          <a:blip r:embed="rId5">
            <a:alphaModFix/>
          </a:blip>
          <a:srcRect l="8229" t="12393" r="6299" b="11538"/>
          <a:stretch/>
        </p:blipFill>
        <p:spPr>
          <a:xfrm>
            <a:off x="10862627" y="95885"/>
            <a:ext cx="1188000" cy="1008000"/>
          </a:xfrm>
          <a:prstGeom prst="rect">
            <a:avLst/>
          </a:prstGeom>
          <a:noFill/>
          <a:ln>
            <a:noFill/>
          </a:ln>
        </p:spPr>
      </p:pic>
      <p:sp>
        <p:nvSpPr>
          <p:cNvPr id="187" name="Google Shape;187;p7"/>
          <p:cNvSpPr txBox="1"/>
          <p:nvPr/>
        </p:nvSpPr>
        <p:spPr>
          <a:xfrm>
            <a:off x="1788523" y="210352"/>
            <a:ext cx="9079609"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CC00CC"/>
                </a:solidFill>
                <a:latin typeface="Arial Black"/>
                <a:sym typeface="Arial Black"/>
              </a:rPr>
              <a:t>“Train for Work” Program Aims and Achievements*</a:t>
            </a:r>
            <a:endParaRPr lang="en-US" dirty="0"/>
          </a:p>
        </p:txBody>
      </p:sp>
      <p:sp>
        <p:nvSpPr>
          <p:cNvPr id="11" name="Google Shape;153;p5"/>
          <p:cNvSpPr txBox="1"/>
          <p:nvPr/>
        </p:nvSpPr>
        <p:spPr>
          <a:xfrm>
            <a:off x="123105" y="6481793"/>
            <a:ext cx="6344511"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rPr>
              <a:t>*Based on the “Train to Work” program aims and indicators selected. </a:t>
            </a:r>
            <a:endParaRPr lang="en-US" sz="1100" dirty="0">
              <a:solidFill>
                <a:schemeClr val="dk1"/>
              </a:solidFill>
              <a:sym typeface="Arial"/>
            </a:endParaRPr>
          </a:p>
        </p:txBody>
      </p:sp>
      <p:sp>
        <p:nvSpPr>
          <p:cNvPr id="12" name="Google Shape;194;p10"/>
          <p:cNvSpPr/>
          <p:nvPr/>
        </p:nvSpPr>
        <p:spPr>
          <a:xfrm>
            <a:off x="3472943" y="1659368"/>
            <a:ext cx="1603381"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5400" b="1" dirty="0">
                <a:solidFill>
                  <a:srgbClr val="00B0F0"/>
                </a:solidFill>
                <a:latin typeface="Arial Black"/>
                <a:sym typeface="Arial Black"/>
              </a:rPr>
              <a:t>3</a:t>
            </a:r>
            <a:endParaRPr sz="5400" dirty="0">
              <a:solidFill>
                <a:srgbClr val="00B0F0"/>
              </a:solidFill>
            </a:endParaRPr>
          </a:p>
        </p:txBody>
      </p:sp>
      <p:sp>
        <p:nvSpPr>
          <p:cNvPr id="13" name="Google Shape;204;p10"/>
          <p:cNvSpPr/>
          <p:nvPr/>
        </p:nvSpPr>
        <p:spPr>
          <a:xfrm>
            <a:off x="4169965" y="1760948"/>
            <a:ext cx="694217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2">
                    <a:lumMod val="50000"/>
                  </a:schemeClr>
                </a:solidFill>
                <a:latin typeface="+mn-lt"/>
                <a:sym typeface="Arial Black"/>
              </a:rPr>
              <a:t>Partnerships and agreements to boost joint work between the State, companies, the port and the community. </a:t>
            </a:r>
            <a:endParaRPr lang="en-US" sz="2000" dirty="0">
              <a:solidFill>
                <a:schemeClr val="tx2">
                  <a:lumMod val="50000"/>
                </a:schemeClr>
              </a:solidFill>
              <a:latin typeface="+mn-lt"/>
            </a:endParaRPr>
          </a:p>
        </p:txBody>
      </p:sp>
      <p:sp>
        <p:nvSpPr>
          <p:cNvPr id="16" name="Google Shape;204;p10"/>
          <p:cNvSpPr/>
          <p:nvPr/>
        </p:nvSpPr>
        <p:spPr>
          <a:xfrm>
            <a:off x="4169964" y="2713056"/>
            <a:ext cx="704346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2">
                    <a:lumMod val="50000"/>
                  </a:schemeClr>
                </a:solidFill>
                <a:latin typeface="+mn-lt"/>
                <a:sym typeface="Arial Black"/>
              </a:rPr>
              <a:t>Training courses taught in traditionally male crafts and occupations to create skilled labor in Avellaneda. </a:t>
            </a:r>
            <a:endParaRPr lang="en-US" sz="2000" dirty="0">
              <a:solidFill>
                <a:schemeClr val="tx2">
                  <a:lumMod val="50000"/>
                </a:schemeClr>
              </a:solidFill>
              <a:latin typeface="+mn-lt"/>
            </a:endParaRPr>
          </a:p>
        </p:txBody>
      </p:sp>
      <p:sp>
        <p:nvSpPr>
          <p:cNvPr id="18" name="Google Shape;194;p10"/>
          <p:cNvSpPr/>
          <p:nvPr/>
        </p:nvSpPr>
        <p:spPr>
          <a:xfrm>
            <a:off x="3552022" y="2620069"/>
            <a:ext cx="1021793"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5400" b="1" dirty="0">
                <a:solidFill>
                  <a:srgbClr val="00B0F0"/>
                </a:solidFill>
                <a:latin typeface="Arial Black"/>
                <a:sym typeface="Arial Black"/>
              </a:rPr>
              <a:t>2</a:t>
            </a:r>
            <a:endParaRPr sz="5400" dirty="0">
              <a:solidFill>
                <a:srgbClr val="00B0F0"/>
              </a:solidFill>
            </a:endParaRPr>
          </a:p>
        </p:txBody>
      </p:sp>
      <p:sp>
        <p:nvSpPr>
          <p:cNvPr id="24" name="Google Shape;194;p10"/>
          <p:cNvSpPr/>
          <p:nvPr/>
        </p:nvSpPr>
        <p:spPr>
          <a:xfrm>
            <a:off x="3472943" y="3682241"/>
            <a:ext cx="2016959"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5400" b="1" dirty="0">
                <a:solidFill>
                  <a:srgbClr val="00B0F0"/>
                </a:solidFill>
                <a:latin typeface="Arial Black"/>
                <a:sym typeface="Arial Black"/>
              </a:rPr>
              <a:t>80%</a:t>
            </a:r>
            <a:endParaRPr sz="5400" dirty="0">
              <a:solidFill>
                <a:srgbClr val="00B0F0"/>
              </a:solidFill>
            </a:endParaRPr>
          </a:p>
        </p:txBody>
      </p:sp>
      <p:sp>
        <p:nvSpPr>
          <p:cNvPr id="25" name="Google Shape;204;p10"/>
          <p:cNvSpPr/>
          <p:nvPr/>
        </p:nvSpPr>
        <p:spPr>
          <a:xfrm>
            <a:off x="5319267" y="3767858"/>
            <a:ext cx="522039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2">
                    <a:lumMod val="50000"/>
                  </a:schemeClr>
                </a:solidFill>
                <a:latin typeface="+mn-lt"/>
                <a:sym typeface="Arial Black"/>
              </a:rPr>
              <a:t>Of women and LGTBI+ persons completed the training courses. </a:t>
            </a:r>
            <a:endParaRPr lang="en-US" sz="2000" dirty="0">
              <a:solidFill>
                <a:schemeClr val="tx2">
                  <a:lumMod val="50000"/>
                </a:schemeClr>
              </a:solidFill>
              <a:latin typeface="+mn-lt"/>
            </a:endParaRPr>
          </a:p>
        </p:txBody>
      </p:sp>
      <p:sp>
        <p:nvSpPr>
          <p:cNvPr id="29" name="Google Shape;194;p10"/>
          <p:cNvSpPr/>
          <p:nvPr/>
        </p:nvSpPr>
        <p:spPr>
          <a:xfrm>
            <a:off x="3423696" y="4847201"/>
            <a:ext cx="2016959"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5400" b="1" dirty="0">
                <a:solidFill>
                  <a:srgbClr val="00B0F0"/>
                </a:solidFill>
                <a:latin typeface="Arial Black"/>
                <a:sym typeface="Arial Black"/>
              </a:rPr>
              <a:t>66%</a:t>
            </a:r>
            <a:endParaRPr sz="5400" dirty="0">
              <a:solidFill>
                <a:srgbClr val="00B0F0"/>
              </a:solidFill>
            </a:endParaRPr>
          </a:p>
        </p:txBody>
      </p:sp>
      <p:sp>
        <p:nvSpPr>
          <p:cNvPr id="30" name="Google Shape;204;p10"/>
          <p:cNvSpPr/>
          <p:nvPr/>
        </p:nvSpPr>
        <p:spPr>
          <a:xfrm>
            <a:off x="5319266" y="4947701"/>
            <a:ext cx="589416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2">
                    <a:lumMod val="50000"/>
                  </a:schemeClr>
                </a:solidFill>
                <a:latin typeface="+mn-lt"/>
                <a:sym typeface="Arial Black"/>
              </a:rPr>
              <a:t>Of effectiveness in the response rate to the demand of crafts and occupations in the industry. </a:t>
            </a:r>
            <a:endParaRPr lang="en-US" sz="2000" dirty="0">
              <a:solidFill>
                <a:schemeClr val="tx2">
                  <a:lumMod val="50000"/>
                </a:schemeClr>
              </a:solidFill>
              <a:latin typeface="+mn-lt"/>
            </a:endParaRPr>
          </a:p>
        </p:txBody>
      </p:sp>
    </p:spTree>
    <p:extLst>
      <p:ext uri="{BB962C8B-B14F-4D97-AF65-F5344CB8AC3E}">
        <p14:creationId xmlns:p14="http://schemas.microsoft.com/office/powerpoint/2010/main" val="722364951"/>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823</Words>
  <Application>Microsoft Office PowerPoint</Application>
  <PresentationFormat>Panorámica</PresentationFormat>
  <Paragraphs>86</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Arial Narrow</vt:lpstr>
      <vt:lpstr>Arial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Romi</dc:creator>
  <cp:lastModifiedBy>Adrian Minni</cp:lastModifiedBy>
  <cp:revision>56</cp:revision>
  <dcterms:created xsi:type="dcterms:W3CDTF">2023-03-11T16:01:07Z</dcterms:created>
  <dcterms:modified xsi:type="dcterms:W3CDTF">2023-06-19T16:01:42Z</dcterms:modified>
</cp:coreProperties>
</file>