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5"/>
  </p:sldMasterIdLst>
  <p:sldIdLst>
    <p:sldId id="263" r:id="rId6"/>
    <p:sldId id="292" r:id="rId7"/>
    <p:sldId id="296" r:id="rId8"/>
    <p:sldId id="294" r:id="rId9"/>
    <p:sldId id="285" r:id="rId10"/>
    <p:sldId id="290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Background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-31381" y="345659"/>
            <a:ext cx="12244420" cy="516375"/>
          </a:xfrm>
          <a:prstGeom prst="rect">
            <a:avLst/>
          </a:prstGeom>
        </p:spPr>
        <p:txBody>
          <a:bodyPr lIns="68556" tIns="34289" rIns="68556" bIns="34289" anchor="t"/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sz="3067" b="1">
                <a:ln>
                  <a:noFill/>
                </a:ln>
                <a:solidFill>
                  <a:schemeClr val="bg1"/>
                </a:solidFill>
                <a:latin typeface="EFT_Asaf" panose="01000503000000020003" pitchFamily="2" charset="-79"/>
                <a:ea typeface="EFT_Asaf" panose="01000503000000020003" pitchFamily="2" charset="-79"/>
                <a:cs typeface="EFT_Asaf" panose="01000503000000020003" pitchFamily="2" charset="-79"/>
              </a:defRPr>
            </a:lvl1pPr>
            <a:lvl2pPr marL="456999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914014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371022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828029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2659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Background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13547" y="0"/>
            <a:ext cx="12205547" cy="6852528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/>
            <a:endParaRPr lang="he-IL" sz="2400" dirty="0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-13544" y="0"/>
            <a:ext cx="12213039" cy="642491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28000">
                <a:schemeClr val="bg1">
                  <a:alpha val="1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/>
            <a:endParaRPr lang="he-IL" sz="2400" dirty="0">
              <a:solidFill>
                <a:prstClr val="white"/>
              </a:solidFill>
            </a:endParaRPr>
          </a:p>
        </p:txBody>
      </p:sp>
      <p:grpSp>
        <p:nvGrpSpPr>
          <p:cNvPr id="30" name="קבוצה 29"/>
          <p:cNvGrpSpPr/>
          <p:nvPr/>
        </p:nvGrpSpPr>
        <p:grpSpPr>
          <a:xfrm flipH="1">
            <a:off x="-13544" y="5708109"/>
            <a:ext cx="12213039" cy="1166391"/>
            <a:chOff x="-10160" y="4281061"/>
            <a:chExt cx="9159779" cy="874793"/>
          </a:xfrm>
        </p:grpSpPr>
        <p:grpSp>
          <p:nvGrpSpPr>
            <p:cNvPr id="31" name="קבוצה 30"/>
            <p:cNvGrpSpPr/>
            <p:nvPr/>
          </p:nvGrpSpPr>
          <p:grpSpPr>
            <a:xfrm>
              <a:off x="-10160" y="4281061"/>
              <a:ext cx="9159779" cy="874793"/>
              <a:chOff x="-10160" y="4281061"/>
              <a:chExt cx="9159779" cy="874793"/>
            </a:xfrm>
          </p:grpSpPr>
          <p:sp>
            <p:nvSpPr>
              <p:cNvPr id="36" name="מלבן 35"/>
              <p:cNvSpPr/>
              <p:nvPr/>
            </p:nvSpPr>
            <p:spPr>
              <a:xfrm>
                <a:off x="-10160" y="4720604"/>
                <a:ext cx="832087" cy="116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e-IL" sz="24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4" name="קבוצה 43"/>
              <p:cNvGrpSpPr/>
              <p:nvPr/>
            </p:nvGrpSpPr>
            <p:grpSpPr>
              <a:xfrm>
                <a:off x="-10160" y="4281061"/>
                <a:ext cx="9159779" cy="874793"/>
                <a:chOff x="-10160" y="4281061"/>
                <a:chExt cx="9159779" cy="874793"/>
              </a:xfrm>
            </p:grpSpPr>
            <p:pic>
              <p:nvPicPr>
                <p:cNvPr id="45" name="Picture 2" descr="C:\Users\Bosmat\Desktop\1חתך copy.pn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89100" y="4281061"/>
                  <a:ext cx="841621" cy="4616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2" descr="C:\Users\Bosmat\Desktop\תמונה3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2467" y="4582159"/>
                  <a:ext cx="1307414" cy="2992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7" name="קבוצה 46"/>
                <p:cNvGrpSpPr/>
                <p:nvPr/>
              </p:nvGrpSpPr>
              <p:grpSpPr>
                <a:xfrm>
                  <a:off x="-10160" y="4818684"/>
                  <a:ext cx="9159779" cy="337170"/>
                  <a:chOff x="-10160" y="4818684"/>
                  <a:chExt cx="9159779" cy="337170"/>
                </a:xfrm>
              </p:grpSpPr>
              <p:pic>
                <p:nvPicPr>
                  <p:cNvPr id="48" name="Picture 3" descr="C:\Users\Bosmat\Desktop\logo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36122" y="4864235"/>
                    <a:ext cx="915157" cy="207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19650" y="4818684"/>
                    <a:ext cx="575504" cy="3207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0" name="מלבן 49"/>
                  <p:cNvSpPr/>
                  <p:nvPr/>
                </p:nvSpPr>
                <p:spPr>
                  <a:xfrm>
                    <a:off x="-10160" y="4827061"/>
                    <a:ext cx="9159779" cy="328793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e-IL" sz="2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pic>
          <p:nvPicPr>
            <p:cNvPr id="32" name="Picture 2" descr="C:\Users\Bosmat\Desktop\תמונה4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40554" y="4582095"/>
              <a:ext cx="402930" cy="149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-31381" y="277926"/>
            <a:ext cx="12244420" cy="516375"/>
          </a:xfrm>
          <a:prstGeom prst="rect">
            <a:avLst/>
          </a:prstGeom>
        </p:spPr>
        <p:txBody>
          <a:bodyPr lIns="68556" tIns="34289" rIns="68556" bIns="34289" anchor="t"/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sz="3200" b="1">
                <a:ln>
                  <a:noFill/>
                </a:ln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6999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914014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371022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828029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3990" y="6456368"/>
            <a:ext cx="2793404" cy="389145"/>
            <a:chOff x="7016330" y="4842255"/>
            <a:chExt cx="2095053" cy="291859"/>
          </a:xfrm>
        </p:grpSpPr>
        <p:pic>
          <p:nvPicPr>
            <p:cNvPr id="27" name="Picture 2" descr="C:\Users\Bosmat\Desktop\תמונה2.pn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67231" y="4842255"/>
              <a:ext cx="444152" cy="29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Bosmat\Desktop\תמונה2.pn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97955" y="4842255"/>
              <a:ext cx="569275" cy="29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Bosmat\Desktop\תמונה2.pn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071"/>
            <a:stretch/>
          </p:blipFill>
          <p:spPr bwMode="auto">
            <a:xfrm>
              <a:off x="7016330" y="4842255"/>
              <a:ext cx="1046045" cy="29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7796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Background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-13547" y="0"/>
            <a:ext cx="12205547" cy="6852528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/>
            <a:endParaRPr lang="he-IL" sz="2400" dirty="0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-13544" y="0"/>
            <a:ext cx="12213039" cy="642491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28000">
                <a:schemeClr val="bg1">
                  <a:alpha val="1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7" tIns="60939" rIns="121877" bIns="60939" rtlCol="0" anchor="ctr"/>
          <a:lstStyle/>
          <a:p>
            <a:pPr algn="ctr"/>
            <a:endParaRPr lang="he-IL" sz="2400" dirty="0">
              <a:solidFill>
                <a:prstClr val="white"/>
              </a:solidFill>
            </a:endParaRPr>
          </a:p>
        </p:txBody>
      </p:sp>
      <p:sp>
        <p:nvSpPr>
          <p:cNvPr id="4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-31381" y="277926"/>
            <a:ext cx="12244420" cy="516375"/>
          </a:xfrm>
          <a:prstGeom prst="rect">
            <a:avLst/>
          </a:prstGeom>
        </p:spPr>
        <p:txBody>
          <a:bodyPr lIns="68556" tIns="34289" rIns="68556" bIns="34289" anchor="t"/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sz="3200" b="1">
                <a:ln>
                  <a:noFill/>
                </a:ln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6999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914014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371022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828029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-13544" y="5708109"/>
            <a:ext cx="12213039" cy="1166391"/>
            <a:chOff x="-10160" y="4281061"/>
            <a:chExt cx="9159779" cy="874793"/>
          </a:xfrm>
        </p:grpSpPr>
        <p:grpSp>
          <p:nvGrpSpPr>
            <p:cNvPr id="26" name="קבוצה 25"/>
            <p:cNvGrpSpPr/>
            <p:nvPr userDrawn="1"/>
          </p:nvGrpSpPr>
          <p:grpSpPr>
            <a:xfrm flipH="1">
              <a:off x="-10160" y="4281061"/>
              <a:ext cx="9159779" cy="874793"/>
              <a:chOff x="-10160" y="4281061"/>
              <a:chExt cx="9159779" cy="874793"/>
            </a:xfrm>
          </p:grpSpPr>
          <p:grpSp>
            <p:nvGrpSpPr>
              <p:cNvPr id="27" name="קבוצה 26"/>
              <p:cNvGrpSpPr/>
              <p:nvPr/>
            </p:nvGrpSpPr>
            <p:grpSpPr>
              <a:xfrm>
                <a:off x="-10160" y="4281061"/>
                <a:ext cx="9159779" cy="874793"/>
                <a:chOff x="-10160" y="4281061"/>
                <a:chExt cx="9159779" cy="874793"/>
              </a:xfrm>
            </p:grpSpPr>
            <p:sp>
              <p:nvSpPr>
                <p:cNvPr id="29" name="מלבן 28"/>
                <p:cNvSpPr/>
                <p:nvPr/>
              </p:nvSpPr>
              <p:spPr>
                <a:xfrm>
                  <a:off x="-10160" y="4720604"/>
                  <a:ext cx="832087" cy="11666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e-IL" sz="2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-10160" y="4281061"/>
                  <a:ext cx="9159779" cy="874793"/>
                  <a:chOff x="-10160" y="4281061"/>
                  <a:chExt cx="9159779" cy="874793"/>
                </a:xfrm>
              </p:grpSpPr>
              <p:pic>
                <p:nvPicPr>
                  <p:cNvPr id="31" name="Picture 2" descr="C:\Users\Bosmat\Desktop\1חתך copy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9100" y="4281061"/>
                    <a:ext cx="841621" cy="4616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C:\Users\Bosmat\Desktop\תמונה3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2467" y="4582159"/>
                    <a:ext cx="1307414" cy="2992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36" name="קבוצה 35"/>
                  <p:cNvGrpSpPr/>
                  <p:nvPr/>
                </p:nvGrpSpPr>
                <p:grpSpPr>
                  <a:xfrm>
                    <a:off x="-10160" y="4818684"/>
                    <a:ext cx="9159779" cy="337170"/>
                    <a:chOff x="-10160" y="4818684"/>
                    <a:chExt cx="9159779" cy="337170"/>
                  </a:xfrm>
                </p:grpSpPr>
                <p:pic>
                  <p:nvPicPr>
                    <p:cNvPr id="42" name="Picture 3" descr="C:\Users\Bosmat\Desktop\log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36122" y="4864235"/>
                      <a:ext cx="915157" cy="2070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19650" y="4818684"/>
                      <a:ext cx="575504" cy="3207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45" name="מלבן 44"/>
                    <p:cNvSpPr/>
                    <p:nvPr/>
                  </p:nvSpPr>
                  <p:spPr>
                    <a:xfrm>
                      <a:off x="-10160" y="4827061"/>
                      <a:ext cx="9159779" cy="328793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e-IL" sz="2400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28" name="Picture 2" descr="C:\Users\Bosmat\Desktop\תמונה4.pn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0554" y="4582095"/>
                <a:ext cx="402930" cy="149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קבוצה 45"/>
            <p:cNvGrpSpPr/>
            <p:nvPr userDrawn="1"/>
          </p:nvGrpSpPr>
          <p:grpSpPr>
            <a:xfrm>
              <a:off x="2983" y="4842255"/>
              <a:ext cx="2095053" cy="291859"/>
              <a:chOff x="7016330" y="4842255"/>
              <a:chExt cx="2095053" cy="291859"/>
            </a:xfrm>
          </p:grpSpPr>
          <p:pic>
            <p:nvPicPr>
              <p:cNvPr id="47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67231" y="4842255"/>
                <a:ext cx="444152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97955" y="4842255"/>
                <a:ext cx="569275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071"/>
              <a:stretch/>
            </p:blipFill>
            <p:spPr bwMode="auto">
              <a:xfrm>
                <a:off x="7016330" y="4842255"/>
                <a:ext cx="1046045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610593" y="6364812"/>
            <a:ext cx="2741299" cy="365125"/>
          </a:xfrm>
          <a:prstGeom prst="rect">
            <a:avLst/>
          </a:prstGeom>
        </p:spPr>
        <p:txBody>
          <a:bodyPr lIns="91436" tIns="45719" rIns="91436" bIns="45719"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9458-E46F-48F2-BD0A-CFA160B208CE}" type="slidenum">
              <a:rPr lang="he-IL" sz="1600">
                <a:solidFill>
                  <a:prstClr val="white"/>
                </a:solidFill>
              </a:rPr>
              <a:pPr/>
              <a:t>‹#›</a:t>
            </a:fld>
            <a:endParaRPr lang="he-IL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450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Background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 userDrawn="1"/>
        </p:nvSpPr>
        <p:spPr>
          <a:xfrm>
            <a:off x="-13547" y="0"/>
            <a:ext cx="12205547" cy="6852528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 defTabSz="1218870"/>
            <a:endParaRPr lang="he-IL" sz="2400" dirty="0">
              <a:solidFill>
                <a:prstClr val="white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-13544" y="0"/>
            <a:ext cx="12213039" cy="642491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28000">
                <a:schemeClr val="bg1">
                  <a:alpha val="10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 defTabSz="1218870"/>
            <a:endParaRPr lang="he-IL" sz="2400" dirty="0">
              <a:solidFill>
                <a:prstClr val="white"/>
              </a:solidFill>
            </a:endParaRPr>
          </a:p>
        </p:txBody>
      </p:sp>
      <p:sp>
        <p:nvSpPr>
          <p:cNvPr id="4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-31381" y="277913"/>
            <a:ext cx="12244420" cy="516375"/>
          </a:xfrm>
          <a:prstGeom prst="rect">
            <a:avLst/>
          </a:prstGeom>
        </p:spPr>
        <p:txBody>
          <a:bodyPr lIns="68565" tIns="34289" rIns="68565" bIns="34289" anchor="t"/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sz="3200" b="1">
                <a:ln>
                  <a:noFill/>
                </a:ln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071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2pPr>
            <a:lvl3pPr marL="914150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3pPr>
            <a:lvl4pPr marL="1371226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4pPr>
            <a:lvl5pPr marL="1828301" indent="0" algn="l">
              <a:buNone/>
              <a:defRPr>
                <a:latin typeface="Lemon/Milk" charset="0"/>
                <a:ea typeface="Lemon/Milk" charset="0"/>
                <a:cs typeface="Lemon/Milk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grpSp>
        <p:nvGrpSpPr>
          <p:cNvPr id="2" name="קבוצה 1"/>
          <p:cNvGrpSpPr/>
          <p:nvPr userDrawn="1"/>
        </p:nvGrpSpPr>
        <p:grpSpPr>
          <a:xfrm>
            <a:off x="-13544" y="5708095"/>
            <a:ext cx="12213039" cy="1166391"/>
            <a:chOff x="-10160" y="4281061"/>
            <a:chExt cx="9159779" cy="874793"/>
          </a:xfrm>
        </p:grpSpPr>
        <p:grpSp>
          <p:nvGrpSpPr>
            <p:cNvPr id="26" name="קבוצה 25"/>
            <p:cNvGrpSpPr/>
            <p:nvPr userDrawn="1"/>
          </p:nvGrpSpPr>
          <p:grpSpPr>
            <a:xfrm flipH="1">
              <a:off x="-10160" y="4281061"/>
              <a:ext cx="9159779" cy="874793"/>
              <a:chOff x="-10160" y="4281061"/>
              <a:chExt cx="9159779" cy="874793"/>
            </a:xfrm>
          </p:grpSpPr>
          <p:grpSp>
            <p:nvGrpSpPr>
              <p:cNvPr id="27" name="קבוצה 26"/>
              <p:cNvGrpSpPr/>
              <p:nvPr/>
            </p:nvGrpSpPr>
            <p:grpSpPr>
              <a:xfrm>
                <a:off x="-10160" y="4281061"/>
                <a:ext cx="9159779" cy="874793"/>
                <a:chOff x="-10160" y="4281061"/>
                <a:chExt cx="9159779" cy="874793"/>
              </a:xfrm>
            </p:grpSpPr>
            <p:sp>
              <p:nvSpPr>
                <p:cNvPr id="29" name="מלבן 28"/>
                <p:cNvSpPr/>
                <p:nvPr/>
              </p:nvSpPr>
              <p:spPr>
                <a:xfrm>
                  <a:off x="-10160" y="4720604"/>
                  <a:ext cx="832087" cy="11666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70"/>
                  <a:endParaRPr lang="he-IL" sz="2400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קבוצה 29"/>
                <p:cNvGrpSpPr/>
                <p:nvPr/>
              </p:nvGrpSpPr>
              <p:grpSpPr>
                <a:xfrm>
                  <a:off x="-10160" y="4281061"/>
                  <a:ext cx="9159779" cy="874793"/>
                  <a:chOff x="-10160" y="4281061"/>
                  <a:chExt cx="9159779" cy="874793"/>
                </a:xfrm>
              </p:grpSpPr>
              <p:pic>
                <p:nvPicPr>
                  <p:cNvPr id="31" name="Picture 2" descr="C:\Users\Bosmat\Desktop\1חתך copy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9100" y="4281061"/>
                    <a:ext cx="841621" cy="4616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C:\Users\Bosmat\Desktop\תמונה3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2467" y="4582159"/>
                    <a:ext cx="1307414" cy="2992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36" name="קבוצה 35"/>
                  <p:cNvGrpSpPr/>
                  <p:nvPr/>
                </p:nvGrpSpPr>
                <p:grpSpPr>
                  <a:xfrm>
                    <a:off x="-10160" y="4818684"/>
                    <a:ext cx="9159779" cy="337170"/>
                    <a:chOff x="-10160" y="4818684"/>
                    <a:chExt cx="9159779" cy="337170"/>
                  </a:xfrm>
                </p:grpSpPr>
                <p:pic>
                  <p:nvPicPr>
                    <p:cNvPr id="42" name="Picture 3" descr="C:\Users\Bosmat\Desktop\log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36122" y="4864235"/>
                      <a:ext cx="915157" cy="2070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19650" y="4818684"/>
                      <a:ext cx="575504" cy="3207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45" name="מלבן 44"/>
                    <p:cNvSpPr/>
                    <p:nvPr/>
                  </p:nvSpPr>
                  <p:spPr>
                    <a:xfrm>
                      <a:off x="-10160" y="4827061"/>
                      <a:ext cx="9159779" cy="328793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8870"/>
                      <a:endParaRPr lang="he-IL" sz="2400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28" name="Picture 2" descr="C:\Users\Bosmat\Desktop\תמונה4.pn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0554" y="4582095"/>
                <a:ext cx="402930" cy="149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קבוצה 45"/>
            <p:cNvGrpSpPr/>
            <p:nvPr userDrawn="1"/>
          </p:nvGrpSpPr>
          <p:grpSpPr>
            <a:xfrm>
              <a:off x="2983" y="4842255"/>
              <a:ext cx="1650900" cy="291859"/>
              <a:chOff x="7016330" y="4842255"/>
              <a:chExt cx="1650900" cy="291859"/>
            </a:xfrm>
          </p:grpSpPr>
          <p:pic>
            <p:nvPicPr>
              <p:cNvPr id="48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97955" y="4842255"/>
                <a:ext cx="569275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071"/>
              <a:stretch/>
            </p:blipFill>
            <p:spPr bwMode="auto">
              <a:xfrm>
                <a:off x="7016330" y="4842255"/>
                <a:ext cx="1046045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7712279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1000">
              <a:srgbClr val="0C1D3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10593" y="6364812"/>
            <a:ext cx="2741299" cy="365125"/>
          </a:xfrm>
          <a:prstGeom prst="rect">
            <a:avLst/>
          </a:prstGeom>
        </p:spPr>
        <p:txBody>
          <a:bodyPr lIns="91436" tIns="45719" rIns="91436" bIns="45719"/>
          <a:lstStyle>
            <a:defPPr>
              <a:defRPr lang="en-US"/>
            </a:defPPr>
            <a:lvl1pPr marL="0" algn="l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9458-E46F-48F2-BD0A-CFA160B208CE}" type="slidenum">
              <a:rPr lang="he-IL" sz="1600">
                <a:solidFill>
                  <a:prstClr val="white"/>
                </a:solidFill>
              </a:rPr>
              <a:pPr/>
              <a:t>‹#›</a:t>
            </a:fld>
            <a:endParaRPr lang="he-IL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0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FT_Asaf" pitchFamily="2" charset="-79"/>
          <a:cs typeface="EFT_Asaf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FT_Asaf" pitchFamily="2" charset="-79"/>
          <a:cs typeface="EFT_Asaf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FT_Asaf" pitchFamily="2" charset="-79"/>
          <a:cs typeface="EFT_Asaf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FT_Asaf" pitchFamily="2" charset="-79"/>
          <a:cs typeface="EFT_Asaf" pitchFamily="2" charset="-79"/>
        </a:defRPr>
      </a:lvl5pPr>
      <a:lvl6pPr marL="45699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01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0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02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osmat\Desktop\יוסי\נמלי ישראל\‏‏תיקיה חדשה\מסוף_הכרמל.ורהפטיג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מלבן 24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1" anchor="ctr"/>
          <a:lstStyle/>
          <a:p>
            <a:pPr algn="ctr" defTabSz="1218630" rtl="1"/>
            <a:endParaRPr lang="he-IL" sz="1867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6000">
                <a:schemeClr val="bg1"/>
              </a:gs>
              <a:gs pos="25000">
                <a:schemeClr val="bg1">
                  <a:alpha val="85000"/>
                </a:schemeClr>
              </a:gs>
              <a:gs pos="38000">
                <a:schemeClr val="tx2">
                  <a:alpha val="40000"/>
                </a:schemeClr>
              </a:gs>
              <a:gs pos="100000">
                <a:schemeClr val="tx2">
                  <a:alpha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1" anchor="ctr"/>
          <a:lstStyle/>
          <a:p>
            <a:pPr algn="ctr" defTabSz="1218630"/>
            <a:endParaRPr lang="he-IL" sz="1867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53" y="5943509"/>
            <a:ext cx="3013963" cy="674769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1460310" y="845656"/>
            <a:ext cx="9949217" cy="1231058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rtl="1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application process for licensing and enforcement the export of hazardous waste</a:t>
            </a:r>
          </a:p>
        </p:txBody>
      </p:sp>
      <p:sp>
        <p:nvSpPr>
          <p:cNvPr id="18" name="Rectangle 3"/>
          <p:cNvSpPr/>
          <p:nvPr/>
        </p:nvSpPr>
        <p:spPr>
          <a:xfrm>
            <a:off x="369479" y="3082562"/>
            <a:ext cx="9255784" cy="1682785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defTabSz="1218660"/>
            <a:r>
              <a:rPr lang="en-US" sz="2667" b="1" dirty="0">
                <a:solidFill>
                  <a:prstClr val="white"/>
                </a:solidFill>
                <a:latin typeface="Calibri"/>
                <a:cs typeface="EFT_Asaf"/>
              </a:rPr>
              <a:t>Ronen Mualem,</a:t>
            </a:r>
          </a:p>
          <a:p>
            <a:pPr defTabSz="1218660"/>
            <a:r>
              <a:rPr lang="en-GB" sz="1867" b="1" dirty="0">
                <a:solidFill>
                  <a:prstClr val="white"/>
                </a:solidFill>
                <a:latin typeface="Calibri"/>
                <a:cs typeface="EFT_Asaf"/>
              </a:rPr>
              <a:t>Manager,  Maritime Community Applications</a:t>
            </a:r>
            <a:endParaRPr lang="he-IL" sz="1867" b="1" dirty="0">
              <a:solidFill>
                <a:prstClr val="white"/>
              </a:solidFill>
              <a:latin typeface="Calibri"/>
              <a:cs typeface="EFT_Asaf"/>
            </a:endParaRPr>
          </a:p>
          <a:p>
            <a:pPr defTabSz="1218660"/>
            <a:endParaRPr lang="he-IL" sz="1867" b="1" dirty="0">
              <a:solidFill>
                <a:prstClr val="white"/>
              </a:solidFill>
              <a:latin typeface="Calibri"/>
              <a:cs typeface="EFT_Asaf"/>
            </a:endParaRPr>
          </a:p>
          <a:p>
            <a:pPr defTabSz="1218630"/>
            <a:endParaRPr lang="en-GB" sz="1867" b="1" dirty="0">
              <a:solidFill>
                <a:prstClr val="white"/>
              </a:solidFill>
              <a:latin typeface="Calibri"/>
              <a:cs typeface="EFT_Asaf"/>
            </a:endParaRPr>
          </a:p>
          <a:p>
            <a:pPr defTabSz="1218630"/>
            <a:endParaRPr lang="en-GB" sz="1867" b="1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pic>
        <p:nvPicPr>
          <p:cNvPr id="9" name="תמונה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609" y="5837295"/>
            <a:ext cx="1667087" cy="8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Bosmat\Desktop\יוסי\נמלי ישראל\‏‏תיקיה חדשה\19_מערכות_מידע_מתקדמות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8371" y="3007369"/>
            <a:ext cx="5803629" cy="35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371" y="585"/>
            <a:ext cx="5803629" cy="3270265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 flipH="1">
            <a:off x="0" y="435"/>
            <a:ext cx="12192000" cy="6858000"/>
          </a:xfrm>
          <a:prstGeom prst="rect">
            <a:avLst/>
          </a:prstGeom>
          <a:gradFill flip="none" rotWithShape="1">
            <a:gsLst>
              <a:gs pos="38000">
                <a:schemeClr val="bg1">
                  <a:lumMod val="95000"/>
                </a:schemeClr>
              </a:gs>
              <a:gs pos="72000">
                <a:schemeClr val="bg1">
                  <a:lumMod val="95000"/>
                  <a:alpha val="20000"/>
                </a:schemeClr>
              </a:gs>
              <a:gs pos="100000">
                <a:schemeClr val="bg1">
                  <a:lumMod val="95000"/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90" rtl="1">
              <a:defRPr/>
            </a:pPr>
            <a:endParaRPr lang="he-IL" sz="2400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9450" y="1381183"/>
            <a:ext cx="6686284" cy="64180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2400" b="1" dirty="0">
                <a:solidFill>
                  <a:srgbClr val="FF9700"/>
                </a:solidFill>
                <a:latin typeface="Calibri"/>
                <a:cs typeface="EFT_Asaf"/>
              </a:rPr>
              <a:t>Ports in Israel</a:t>
            </a:r>
          </a:p>
          <a:p>
            <a:pPr marL="237061" lvl="1" indent="-23706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4 Cargo ports: </a:t>
            </a:r>
            <a:b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</a:b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Haifa, Israel Shipyards, Ashdod, Eilat</a:t>
            </a:r>
          </a:p>
          <a:p>
            <a:pPr marL="237061" lvl="1" indent="-23706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2 new Container Terminals</a:t>
            </a:r>
            <a:b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</a:br>
            <a:r>
              <a:rPr lang="en-US" sz="2400" dirty="0">
                <a:solidFill>
                  <a:srgbClr val="004578"/>
                </a:solidFill>
              </a:rPr>
              <a:t>Southport (operated by TIL) </a:t>
            </a:r>
            <a:br>
              <a:rPr lang="en-US" sz="2400" dirty="0">
                <a:solidFill>
                  <a:srgbClr val="004578"/>
                </a:solidFill>
              </a:rPr>
            </a:br>
            <a:r>
              <a:rPr lang="en-US" sz="2400" dirty="0">
                <a:solidFill>
                  <a:srgbClr val="004578"/>
                </a:solidFill>
              </a:rPr>
              <a:t>Bayport </a:t>
            </a: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(operated by SIPG) </a:t>
            </a:r>
          </a:p>
          <a:p>
            <a:pPr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2400" b="1" dirty="0">
                <a:solidFill>
                  <a:srgbClr val="FF9700"/>
                </a:solidFill>
                <a:latin typeface="Calibri"/>
                <a:cs typeface="EFT_Asaf"/>
              </a:rPr>
              <a:t>IPC responsibility: “Better maritime supply chain”</a:t>
            </a:r>
          </a:p>
          <a:p>
            <a:pPr marL="237061" lvl="1" indent="-23706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Real Estate Management &amp; Maintenance </a:t>
            </a:r>
            <a:b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</a:b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of Israel’s seaports assets</a:t>
            </a:r>
          </a:p>
          <a:p>
            <a:pPr marL="237061" lvl="1" indent="-23706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Development of Israel’s seaports infrastructure, </a:t>
            </a:r>
            <a:b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</a:br>
            <a:r>
              <a:rPr lang="en-US" sz="2400" dirty="0">
                <a:solidFill>
                  <a:srgbClr val="004578"/>
                </a:solidFill>
                <a:latin typeface="Calibri"/>
                <a:cs typeface="EFT_Asaf"/>
              </a:rPr>
              <a:t>physical and digital</a:t>
            </a:r>
          </a:p>
          <a:p>
            <a:pPr marL="457189" indent="-457189" algn="l" defTabSz="1218690">
              <a:lnSpc>
                <a:spcPct val="100000"/>
              </a:lnSpc>
              <a:spcBef>
                <a:spcPts val="1000"/>
              </a:spcBef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endParaRPr lang="en-US" sz="2667" dirty="0">
              <a:solidFill>
                <a:srgbClr val="004578"/>
              </a:solidFill>
              <a:latin typeface="Calibri"/>
              <a:cs typeface="EFT_Asaf"/>
            </a:endParaRPr>
          </a:p>
          <a:p>
            <a:pPr marL="457189" indent="-457189" algn="l" defTabSz="1218690">
              <a:lnSpc>
                <a:spcPct val="100000"/>
              </a:lnSpc>
              <a:spcBef>
                <a:spcPts val="1000"/>
              </a:spcBef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endParaRPr lang="en-US" sz="2667" dirty="0">
              <a:solidFill>
                <a:srgbClr val="004578"/>
              </a:solidFill>
              <a:latin typeface="Calibri"/>
              <a:cs typeface="EFT_Asaf"/>
            </a:endParaRPr>
          </a:p>
        </p:txBody>
      </p:sp>
      <p:sp>
        <p:nvSpPr>
          <p:cNvPr id="6" name="מלבן 5"/>
          <p:cNvSpPr/>
          <p:nvPr/>
        </p:nvSpPr>
        <p:spPr>
          <a:xfrm flipH="1">
            <a:off x="-31666" y="109418"/>
            <a:ext cx="1629073" cy="90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90" rtl="1">
              <a:defRPr/>
            </a:pPr>
            <a:endParaRPr lang="he-IL" sz="2400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982443" y="109417"/>
            <a:ext cx="612959" cy="1306784"/>
            <a:chOff x="8195327" y="380009"/>
            <a:chExt cx="459719" cy="980088"/>
          </a:xfrm>
          <a:solidFill>
            <a:schemeClr val="tx2"/>
          </a:solidFill>
        </p:grpSpPr>
        <p:sp>
          <p:nvSpPr>
            <p:cNvPr id="8" name="משולש שווה שוקיים 7"/>
            <p:cNvSpPr/>
            <p:nvPr/>
          </p:nvSpPr>
          <p:spPr>
            <a:xfrm>
              <a:off x="8195327" y="380009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9" name="משולש שווה שוקיים 8"/>
            <p:cNvSpPr/>
            <p:nvPr/>
          </p:nvSpPr>
          <p:spPr>
            <a:xfrm flipH="1" flipV="1">
              <a:off x="8195327" y="1057290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8195327" y="682817"/>
              <a:ext cx="459719" cy="3744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</p:grpSp>
      <p:sp>
        <p:nvSpPr>
          <p:cNvPr id="11" name="מלבן 34"/>
          <p:cNvSpPr/>
          <p:nvPr/>
        </p:nvSpPr>
        <p:spPr>
          <a:xfrm flipH="1">
            <a:off x="982442" y="513162"/>
            <a:ext cx="5113559" cy="903041"/>
          </a:xfrm>
          <a:custGeom>
            <a:avLst/>
            <a:gdLst/>
            <a:ahLst/>
            <a:cxnLst/>
            <a:rect l="l" t="t" r="r" b="b"/>
            <a:pathLst>
              <a:path w="4031286" h="677281">
                <a:moveTo>
                  <a:pt x="392824" y="0"/>
                </a:moveTo>
                <a:lnTo>
                  <a:pt x="4031286" y="0"/>
                </a:lnTo>
                <a:lnTo>
                  <a:pt x="4031286" y="677281"/>
                </a:lnTo>
                <a:lnTo>
                  <a:pt x="0" y="6772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690" rtl="1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EFT_Asaf"/>
              </a:rPr>
              <a:t>Israel Ports Company - IPC</a:t>
            </a:r>
            <a:endParaRPr lang="he-IL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EFT_Asaf"/>
            </a:endParaRPr>
          </a:p>
        </p:txBody>
      </p:sp>
      <p:grpSp>
        <p:nvGrpSpPr>
          <p:cNvPr id="39" name="קבוצה 38"/>
          <p:cNvGrpSpPr/>
          <p:nvPr/>
        </p:nvGrpSpPr>
        <p:grpSpPr>
          <a:xfrm>
            <a:off x="3978" y="6456341"/>
            <a:ext cx="2793404" cy="389145"/>
            <a:chOff x="7016330" y="4842255"/>
            <a:chExt cx="2095053" cy="291859"/>
          </a:xfrm>
        </p:grpSpPr>
        <p:pic>
          <p:nvPicPr>
            <p:cNvPr id="40" name="Picture 2" descr="C:\Users\Bosmat\Desktop\תמונה2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67231" y="4842255"/>
              <a:ext cx="444152" cy="29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Bosmat\Desktop\תמונה2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97955" y="4842255"/>
              <a:ext cx="569275" cy="29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Bosmat\Desktop\תמונה2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071"/>
            <a:stretch/>
          </p:blipFill>
          <p:spPr bwMode="auto">
            <a:xfrm>
              <a:off x="7016330" y="4842255"/>
              <a:ext cx="1046045" cy="29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קבוצה 55"/>
          <p:cNvGrpSpPr/>
          <p:nvPr/>
        </p:nvGrpSpPr>
        <p:grpSpPr>
          <a:xfrm>
            <a:off x="-13546" y="5708082"/>
            <a:ext cx="12213039" cy="1166391"/>
            <a:chOff x="-10160" y="4281061"/>
            <a:chExt cx="9159779" cy="874793"/>
          </a:xfrm>
        </p:grpSpPr>
        <p:grpSp>
          <p:nvGrpSpPr>
            <p:cNvPr id="57" name="קבוצה 56"/>
            <p:cNvGrpSpPr/>
            <p:nvPr userDrawn="1"/>
          </p:nvGrpSpPr>
          <p:grpSpPr>
            <a:xfrm flipH="1">
              <a:off x="-10160" y="4281061"/>
              <a:ext cx="9159779" cy="874793"/>
              <a:chOff x="-10160" y="4281061"/>
              <a:chExt cx="9159779" cy="874793"/>
            </a:xfrm>
          </p:grpSpPr>
          <p:grpSp>
            <p:nvGrpSpPr>
              <p:cNvPr id="62" name="קבוצה 61"/>
              <p:cNvGrpSpPr/>
              <p:nvPr/>
            </p:nvGrpSpPr>
            <p:grpSpPr>
              <a:xfrm>
                <a:off x="-10160" y="4281061"/>
                <a:ext cx="9159779" cy="874793"/>
                <a:chOff x="-10160" y="4281061"/>
                <a:chExt cx="9159779" cy="874793"/>
              </a:xfrm>
            </p:grpSpPr>
            <p:sp>
              <p:nvSpPr>
                <p:cNvPr id="64" name="מלבן 63"/>
                <p:cNvSpPr/>
                <p:nvPr/>
              </p:nvSpPr>
              <p:spPr>
                <a:xfrm>
                  <a:off x="-10160" y="4720604"/>
                  <a:ext cx="832087" cy="11666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690" rtl="1">
                    <a:defRPr/>
                  </a:pPr>
                  <a:endParaRPr lang="he-IL" sz="2400" dirty="0">
                    <a:solidFill>
                      <a:prstClr val="white"/>
                    </a:solidFill>
                    <a:latin typeface="Calibri"/>
                    <a:cs typeface="EFT_Asaf"/>
                  </a:endParaRPr>
                </a:p>
              </p:txBody>
            </p:sp>
            <p:grpSp>
              <p:nvGrpSpPr>
                <p:cNvPr id="65" name="קבוצה 64"/>
                <p:cNvGrpSpPr/>
                <p:nvPr/>
              </p:nvGrpSpPr>
              <p:grpSpPr>
                <a:xfrm>
                  <a:off x="-10160" y="4281061"/>
                  <a:ext cx="9159779" cy="874793"/>
                  <a:chOff x="-10160" y="4281061"/>
                  <a:chExt cx="9159779" cy="874793"/>
                </a:xfrm>
              </p:grpSpPr>
              <p:pic>
                <p:nvPicPr>
                  <p:cNvPr id="66" name="Picture 2" descr="C:\Users\Bosmat\Desktop\1חתך copy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9100" y="4281061"/>
                    <a:ext cx="841621" cy="4616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C:\Users\Bosmat\Desktop\תמונה3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2467" y="4582159"/>
                    <a:ext cx="1307414" cy="2992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8" name="קבוצה 67"/>
                  <p:cNvGrpSpPr/>
                  <p:nvPr/>
                </p:nvGrpSpPr>
                <p:grpSpPr>
                  <a:xfrm>
                    <a:off x="-10160" y="4818684"/>
                    <a:ext cx="9159779" cy="337170"/>
                    <a:chOff x="-10160" y="4818684"/>
                    <a:chExt cx="9159779" cy="337170"/>
                  </a:xfrm>
                </p:grpSpPr>
                <p:pic>
                  <p:nvPicPr>
                    <p:cNvPr id="69" name="Picture 3" descr="C:\Users\Bosmat\Desktop\log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36122" y="4864235"/>
                      <a:ext cx="915157" cy="2070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19650" y="4818684"/>
                      <a:ext cx="575504" cy="3207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71" name="מלבן 70"/>
                    <p:cNvSpPr/>
                    <p:nvPr/>
                  </p:nvSpPr>
                  <p:spPr>
                    <a:xfrm>
                      <a:off x="-10160" y="4827061"/>
                      <a:ext cx="9159779" cy="328793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1218690" rtl="1">
                        <a:defRPr/>
                      </a:pPr>
                      <a:endParaRPr lang="he-IL" sz="2400" dirty="0">
                        <a:solidFill>
                          <a:prstClr val="white"/>
                        </a:solidFill>
                        <a:latin typeface="Calibri"/>
                        <a:cs typeface="EFT_Asaf"/>
                      </a:endParaRPr>
                    </a:p>
                  </p:txBody>
                </p:sp>
              </p:grpSp>
            </p:grpSp>
          </p:grpSp>
          <p:pic>
            <p:nvPicPr>
              <p:cNvPr id="63" name="Picture 2" descr="C:\Users\Bosmat\Desktop\תמונה4.png"/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0554" y="4582095"/>
                <a:ext cx="402930" cy="149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" name="קבוצה 57"/>
            <p:cNvGrpSpPr/>
            <p:nvPr userDrawn="1"/>
          </p:nvGrpSpPr>
          <p:grpSpPr>
            <a:xfrm>
              <a:off x="2983" y="4842255"/>
              <a:ext cx="1650900" cy="291859"/>
              <a:chOff x="7016330" y="4842255"/>
              <a:chExt cx="1650900" cy="291859"/>
            </a:xfrm>
          </p:grpSpPr>
          <p:pic>
            <p:nvPicPr>
              <p:cNvPr id="60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97955" y="4842255"/>
                <a:ext cx="569275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Bosmat\Desktop\תמונה2.pn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071"/>
              <a:stretch/>
            </p:blipFill>
            <p:spPr bwMode="auto">
              <a:xfrm>
                <a:off x="7016330" y="4842255"/>
                <a:ext cx="1046045" cy="291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מלבן 1"/>
          <p:cNvSpPr/>
          <p:nvPr/>
        </p:nvSpPr>
        <p:spPr>
          <a:xfrm>
            <a:off x="6848495" y="1081717"/>
            <a:ext cx="4720971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lvl="1" algn="ctr" defTabSz="1219170" eaLnBrk="0" fontAlgn="base" hangingPunct="0">
              <a:buClr>
                <a:srgbClr val="FF9700"/>
              </a:buClr>
              <a:defRPr/>
            </a:pPr>
            <a:r>
              <a:rPr lang="en-US" sz="3200" dirty="0">
                <a:solidFill>
                  <a:srgbClr val="004578"/>
                </a:solidFill>
                <a:latin typeface="Calibri"/>
                <a:cs typeface="EFT_Asaf"/>
              </a:rPr>
              <a:t>99% of the Israeli </a:t>
            </a:r>
          </a:p>
          <a:p>
            <a:pPr marL="0" lvl="1" algn="ctr" defTabSz="1219170" eaLnBrk="0" fontAlgn="base" hangingPunct="0">
              <a:buClr>
                <a:srgbClr val="FF9700"/>
              </a:buClr>
              <a:defRPr/>
            </a:pPr>
            <a:r>
              <a:rPr lang="en-US" sz="3200" dirty="0">
                <a:solidFill>
                  <a:srgbClr val="004578"/>
                </a:solidFill>
                <a:latin typeface="Calibri"/>
                <a:cs typeface="EFT_Asaf"/>
              </a:rPr>
              <a:t>import and export is by sea</a:t>
            </a:r>
          </a:p>
        </p:txBody>
      </p:sp>
    </p:spTree>
    <p:extLst>
      <p:ext uri="{BB962C8B-B14F-4D97-AF65-F5344CB8AC3E}">
        <p14:creationId xmlns:p14="http://schemas.microsoft.com/office/powerpoint/2010/main" val="30405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5754" y="1512581"/>
            <a:ext cx="10745158" cy="13088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2400" b="1" u="sng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work process</a:t>
            </a:r>
          </a:p>
          <a:p>
            <a:pPr marL="0" lvl="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Exporter use Email as platform to send the applications documents</a:t>
            </a:r>
          </a:p>
        </p:txBody>
      </p:sp>
      <p:sp>
        <p:nvSpPr>
          <p:cNvPr id="6" name="מלבן 5"/>
          <p:cNvSpPr/>
          <p:nvPr/>
        </p:nvSpPr>
        <p:spPr>
          <a:xfrm flipH="1">
            <a:off x="-31666" y="109418"/>
            <a:ext cx="1629073" cy="90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90" rtl="1">
              <a:defRPr/>
            </a:pPr>
            <a:endParaRPr lang="he-IL" sz="2400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982443" y="109417"/>
            <a:ext cx="612959" cy="1306784"/>
            <a:chOff x="8195327" y="380009"/>
            <a:chExt cx="459719" cy="980088"/>
          </a:xfrm>
          <a:solidFill>
            <a:schemeClr val="tx2"/>
          </a:solidFill>
        </p:grpSpPr>
        <p:sp>
          <p:nvSpPr>
            <p:cNvPr id="8" name="משולש שווה שוקיים 7"/>
            <p:cNvSpPr/>
            <p:nvPr/>
          </p:nvSpPr>
          <p:spPr>
            <a:xfrm>
              <a:off x="8195327" y="380009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9" name="משולש שווה שוקיים 8"/>
            <p:cNvSpPr/>
            <p:nvPr/>
          </p:nvSpPr>
          <p:spPr>
            <a:xfrm flipH="1" flipV="1">
              <a:off x="8195327" y="1057290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8195327" y="682817"/>
              <a:ext cx="459719" cy="3744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</p:grpSp>
      <p:sp>
        <p:nvSpPr>
          <p:cNvPr id="11" name="מלבן 34"/>
          <p:cNvSpPr/>
          <p:nvPr/>
        </p:nvSpPr>
        <p:spPr>
          <a:xfrm flipH="1">
            <a:off x="982441" y="486131"/>
            <a:ext cx="10508973" cy="903041"/>
          </a:xfrm>
          <a:custGeom>
            <a:avLst/>
            <a:gdLst/>
            <a:ahLst/>
            <a:cxnLst/>
            <a:rect l="l" t="t" r="r" b="b"/>
            <a:pathLst>
              <a:path w="4031286" h="677281">
                <a:moveTo>
                  <a:pt x="392824" y="0"/>
                </a:moveTo>
                <a:lnTo>
                  <a:pt x="4031286" y="0"/>
                </a:lnTo>
                <a:lnTo>
                  <a:pt x="4031286" y="677281"/>
                </a:lnTo>
                <a:lnTo>
                  <a:pt x="0" y="6772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1218690">
              <a:buClr>
                <a:srgbClr val="FF9700"/>
              </a:buClr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problems in the process of the license application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754" y="2567436"/>
            <a:ext cx="10745158" cy="291240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b="1" u="sng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1.Deficiencies and inconsistencies in attaching all the required documents</a:t>
            </a:r>
          </a:p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2.Process with a lot of paperwork and forms</a:t>
            </a:r>
          </a:p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Errors in manually filled data</a:t>
            </a:r>
          </a:p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Inability to track the status of the application ON LINE</a:t>
            </a:r>
          </a:p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Difficulty checking compliance with the Basel Convention</a:t>
            </a:r>
          </a:p>
          <a:p>
            <a:pPr marL="0" lvl="1" algn="l" defTabSz="121869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9600" dirty="0">
                <a:solidFill>
                  <a:srgbClr val="0045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Long processing time for applications until they are approved.</a:t>
            </a:r>
          </a:p>
        </p:txBody>
      </p:sp>
    </p:spTree>
    <p:extLst>
      <p:ext uri="{BB962C8B-B14F-4D97-AF65-F5344CB8AC3E}">
        <p14:creationId xmlns:p14="http://schemas.microsoft.com/office/powerpoint/2010/main" val="18480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 flipH="1">
            <a:off x="-31666" y="109418"/>
            <a:ext cx="1629073" cy="90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90" rtl="1">
              <a:defRPr/>
            </a:pPr>
            <a:endParaRPr lang="he-IL" sz="2400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982443" y="109417"/>
            <a:ext cx="612959" cy="1306784"/>
            <a:chOff x="8195327" y="380009"/>
            <a:chExt cx="459719" cy="980088"/>
          </a:xfrm>
          <a:solidFill>
            <a:schemeClr val="tx2"/>
          </a:solidFill>
        </p:grpSpPr>
        <p:sp>
          <p:nvSpPr>
            <p:cNvPr id="8" name="משולש שווה שוקיים 7"/>
            <p:cNvSpPr/>
            <p:nvPr/>
          </p:nvSpPr>
          <p:spPr>
            <a:xfrm>
              <a:off x="8195327" y="380009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9" name="משולש שווה שוקיים 8"/>
            <p:cNvSpPr/>
            <p:nvPr/>
          </p:nvSpPr>
          <p:spPr>
            <a:xfrm flipH="1" flipV="1">
              <a:off x="8195327" y="1057290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8195327" y="682817"/>
              <a:ext cx="459719" cy="3744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</p:grpSp>
      <p:sp>
        <p:nvSpPr>
          <p:cNvPr id="11" name="מלבן 34"/>
          <p:cNvSpPr/>
          <p:nvPr/>
        </p:nvSpPr>
        <p:spPr>
          <a:xfrm flipH="1">
            <a:off x="982440" y="486131"/>
            <a:ext cx="6724645" cy="903041"/>
          </a:xfrm>
          <a:custGeom>
            <a:avLst/>
            <a:gdLst/>
            <a:ahLst/>
            <a:cxnLst/>
            <a:rect l="l" t="t" r="r" b="b"/>
            <a:pathLst>
              <a:path w="4031286" h="677281">
                <a:moveTo>
                  <a:pt x="392824" y="0"/>
                </a:moveTo>
                <a:lnTo>
                  <a:pt x="4031286" y="0"/>
                </a:lnTo>
                <a:lnTo>
                  <a:pt x="4031286" y="677281"/>
                </a:lnTo>
                <a:lnTo>
                  <a:pt x="0" y="6772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1218690">
              <a:buClr>
                <a:srgbClr val="FF9700"/>
              </a:buClr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advantages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218887" y="2300699"/>
            <a:ext cx="3590259" cy="670588"/>
            <a:chOff x="490737" y="1205220"/>
            <a:chExt cx="2692694" cy="502941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2965635" y="1205220"/>
              <a:ext cx="202138" cy="502940"/>
              <a:chOff x="8195327" y="380009"/>
              <a:chExt cx="634394" cy="980088"/>
            </a:xfrm>
            <a:solidFill>
              <a:schemeClr val="tx2"/>
            </a:solidFill>
          </p:grpSpPr>
          <p:sp>
            <p:nvSpPr>
              <p:cNvPr id="17" name="משולש שווה שוקיים 28"/>
              <p:cNvSpPr/>
              <p:nvPr/>
            </p:nvSpPr>
            <p:spPr>
              <a:xfrm>
                <a:off x="8370002" y="380009"/>
                <a:ext cx="459719" cy="302807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8" name="משולש שווה שוקיים 29"/>
              <p:cNvSpPr/>
              <p:nvPr/>
            </p:nvSpPr>
            <p:spPr>
              <a:xfrm flipH="1" flipV="1">
                <a:off x="8195327" y="1057290"/>
                <a:ext cx="459719" cy="302807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9" name="מלבן 18"/>
              <p:cNvSpPr/>
              <p:nvPr/>
            </p:nvSpPr>
            <p:spPr>
              <a:xfrm>
                <a:off x="8195327" y="682817"/>
                <a:ext cx="459719" cy="3744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קבוצה 13"/>
            <p:cNvGrpSpPr/>
            <p:nvPr/>
          </p:nvGrpSpPr>
          <p:grpSpPr>
            <a:xfrm>
              <a:off x="490737" y="1360608"/>
              <a:ext cx="2692694" cy="347553"/>
              <a:chOff x="3539668" y="682817"/>
              <a:chExt cx="5247301" cy="677281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מלבן 34"/>
              <p:cNvSpPr/>
              <p:nvPr/>
            </p:nvSpPr>
            <p:spPr>
              <a:xfrm>
                <a:off x="3539668" y="682817"/>
                <a:ext cx="4424112" cy="677281"/>
              </a:xfrm>
              <a:custGeom>
                <a:avLst/>
                <a:gdLst/>
                <a:ahLst/>
                <a:cxnLst/>
                <a:rect l="l" t="t" r="r" b="b"/>
                <a:pathLst>
                  <a:path w="4424111" h="677281">
                    <a:moveTo>
                      <a:pt x="392824" y="0"/>
                    </a:moveTo>
                    <a:lnTo>
                      <a:pt x="4424111" y="0"/>
                    </a:lnTo>
                    <a:lnTo>
                      <a:pt x="4424111" y="677281"/>
                    </a:lnTo>
                    <a:lnTo>
                      <a:pt x="0" y="67728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8690" rtl="1"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מלבן 34"/>
              <p:cNvSpPr/>
              <p:nvPr/>
            </p:nvSpPr>
            <p:spPr>
              <a:xfrm>
                <a:off x="3679118" y="682817"/>
                <a:ext cx="5107851" cy="677281"/>
              </a:xfrm>
              <a:custGeom>
                <a:avLst/>
                <a:gdLst/>
                <a:ahLst/>
                <a:cxnLst/>
                <a:rect l="l" t="t" r="r" b="b"/>
                <a:pathLst>
                  <a:path w="4424111" h="677281">
                    <a:moveTo>
                      <a:pt x="392824" y="0"/>
                    </a:moveTo>
                    <a:lnTo>
                      <a:pt x="4424111" y="0"/>
                    </a:lnTo>
                    <a:lnTo>
                      <a:pt x="4424111" y="677281"/>
                    </a:lnTo>
                    <a:lnTo>
                      <a:pt x="0" y="67728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8690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rPr>
                  <a:t>Online </a:t>
                </a:r>
                <a:r>
                  <a:rPr lang="en-US" sz="2133" b="1" dirty="0" err="1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rPr>
                  <a:t>Databse</a:t>
                </a:r>
                <a:r>
                  <a:rPr lang="en-US" sz="2133" b="1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rPr>
                  <a:t>      </a:t>
                </a:r>
              </a:p>
            </p:txBody>
          </p:sp>
        </p:grpSp>
      </p:grpSp>
      <p:sp>
        <p:nvSpPr>
          <p:cNvPr id="20" name="מלבן 19"/>
          <p:cNvSpPr/>
          <p:nvPr/>
        </p:nvSpPr>
        <p:spPr>
          <a:xfrm>
            <a:off x="314300" y="3178471"/>
            <a:ext cx="349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line status</a:t>
            </a:r>
          </a:p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Request/document search</a:t>
            </a:r>
            <a:endParaRPr lang="he-IL" sz="2400" dirty="0">
              <a:solidFill>
                <a:srgbClr val="0045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compliance with the rules of the Basel Convention</a:t>
            </a:r>
            <a:endParaRPr lang="he-IL" sz="2400" dirty="0">
              <a:solidFill>
                <a:srgbClr val="0045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1219170">
              <a:defRPr/>
            </a:pPr>
            <a:endParaRPr lang="en-US" sz="2400" b="1" dirty="0">
              <a:solidFill>
                <a:srgbClr val="004578"/>
              </a:solidFill>
              <a:latin typeface="Calibri" panose="020F0502020204030204"/>
            </a:endParaRPr>
          </a:p>
        </p:txBody>
      </p:sp>
      <p:grpSp>
        <p:nvGrpSpPr>
          <p:cNvPr id="21" name="קבוצה 1"/>
          <p:cNvGrpSpPr/>
          <p:nvPr/>
        </p:nvGrpSpPr>
        <p:grpSpPr>
          <a:xfrm>
            <a:off x="4582489" y="2286185"/>
            <a:ext cx="3314233" cy="670588"/>
            <a:chOff x="3436866" y="1205220"/>
            <a:chExt cx="2485675" cy="502941"/>
          </a:xfrm>
        </p:grpSpPr>
        <p:grpSp>
          <p:nvGrpSpPr>
            <p:cNvPr id="22" name="קבוצה 3"/>
            <p:cNvGrpSpPr/>
            <p:nvPr/>
          </p:nvGrpSpPr>
          <p:grpSpPr>
            <a:xfrm>
              <a:off x="5776054" y="1205220"/>
              <a:ext cx="146487" cy="502940"/>
              <a:chOff x="7845971" y="380009"/>
              <a:chExt cx="459738" cy="980088"/>
            </a:xfrm>
            <a:solidFill>
              <a:schemeClr val="tx2"/>
            </a:solidFill>
          </p:grpSpPr>
          <p:sp>
            <p:nvSpPr>
              <p:cNvPr id="26" name="משולש שווה שוקיים 7"/>
              <p:cNvSpPr/>
              <p:nvPr/>
            </p:nvSpPr>
            <p:spPr>
              <a:xfrm>
                <a:off x="7845980" y="380009"/>
                <a:ext cx="459720" cy="302807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8" name="משולש שווה שוקיים 8"/>
              <p:cNvSpPr/>
              <p:nvPr/>
            </p:nvSpPr>
            <p:spPr>
              <a:xfrm flipH="1" flipV="1">
                <a:off x="7845971" y="1057290"/>
                <a:ext cx="459720" cy="302807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29" name="מלבן 9"/>
              <p:cNvSpPr/>
              <p:nvPr/>
            </p:nvSpPr>
            <p:spPr>
              <a:xfrm>
                <a:off x="7845987" y="682816"/>
                <a:ext cx="459722" cy="3744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קבוצה 4"/>
            <p:cNvGrpSpPr/>
            <p:nvPr/>
          </p:nvGrpSpPr>
          <p:grpSpPr>
            <a:xfrm>
              <a:off x="3436866" y="1360608"/>
              <a:ext cx="2479809" cy="347553"/>
              <a:chOff x="3436866" y="1360608"/>
              <a:chExt cx="2479809" cy="347553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מלבן 34"/>
              <p:cNvSpPr/>
              <p:nvPr/>
            </p:nvSpPr>
            <p:spPr>
              <a:xfrm>
                <a:off x="3436866" y="1360608"/>
                <a:ext cx="2270268" cy="347553"/>
              </a:xfrm>
              <a:custGeom>
                <a:avLst/>
                <a:gdLst/>
                <a:ahLst/>
                <a:cxnLst/>
                <a:rect l="l" t="t" r="r" b="b"/>
                <a:pathLst>
                  <a:path w="4424111" h="677281">
                    <a:moveTo>
                      <a:pt x="392824" y="0"/>
                    </a:moveTo>
                    <a:lnTo>
                      <a:pt x="4424111" y="0"/>
                    </a:lnTo>
                    <a:lnTo>
                      <a:pt x="4424111" y="677281"/>
                    </a:lnTo>
                    <a:lnTo>
                      <a:pt x="0" y="6772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8690" rtl="1">
                  <a:defRPr/>
                </a:pPr>
                <a:endParaRPr lang="en-US" sz="2400" b="1" dirty="0">
                  <a:solidFill>
                    <a:prstClr val="white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מלבן 34"/>
              <p:cNvSpPr/>
              <p:nvPr/>
            </p:nvSpPr>
            <p:spPr>
              <a:xfrm>
                <a:off x="3646407" y="1360608"/>
                <a:ext cx="2270268" cy="347553"/>
              </a:xfrm>
              <a:custGeom>
                <a:avLst/>
                <a:gdLst/>
                <a:ahLst/>
                <a:cxnLst/>
                <a:rect l="l" t="t" r="r" b="b"/>
                <a:pathLst>
                  <a:path w="4424111" h="677281">
                    <a:moveTo>
                      <a:pt x="392824" y="0"/>
                    </a:moveTo>
                    <a:lnTo>
                      <a:pt x="4424111" y="0"/>
                    </a:lnTo>
                    <a:lnTo>
                      <a:pt x="4424111" y="677281"/>
                    </a:lnTo>
                    <a:lnTo>
                      <a:pt x="0" y="6772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8690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Calibri" panose="020F0502020204030204"/>
                    <a:cs typeface="Arial" panose="020B0604020202020204" pitchFamily="34" charset="0"/>
                  </a:rPr>
                  <a:t>Better Enforcement</a:t>
                </a:r>
              </a:p>
            </p:txBody>
          </p:sp>
        </p:grpSp>
      </p:grpSp>
      <p:grpSp>
        <p:nvGrpSpPr>
          <p:cNvPr id="31" name="קבוצה 30"/>
          <p:cNvGrpSpPr/>
          <p:nvPr/>
        </p:nvGrpSpPr>
        <p:grpSpPr>
          <a:xfrm>
            <a:off x="8045150" y="2286185"/>
            <a:ext cx="3508221" cy="670588"/>
            <a:chOff x="5784850" y="1205220"/>
            <a:chExt cx="3163840" cy="502941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8802209" y="1205220"/>
              <a:ext cx="146481" cy="502940"/>
              <a:chOff x="8195327" y="380009"/>
              <a:chExt cx="459719" cy="980088"/>
            </a:xfrm>
            <a:solidFill>
              <a:schemeClr val="tx2"/>
            </a:solidFill>
          </p:grpSpPr>
          <p:sp>
            <p:nvSpPr>
              <p:cNvPr id="36" name="משולש שווה שוקיים 12"/>
              <p:cNvSpPr/>
              <p:nvPr/>
            </p:nvSpPr>
            <p:spPr>
              <a:xfrm>
                <a:off x="8195327" y="380009"/>
                <a:ext cx="459719" cy="302807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7" name="משולש שווה שוקיים 13"/>
              <p:cNvSpPr/>
              <p:nvPr/>
            </p:nvSpPr>
            <p:spPr>
              <a:xfrm flipH="1" flipV="1">
                <a:off x="8195327" y="1057290"/>
                <a:ext cx="459719" cy="302807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8" name="מלבן 37"/>
              <p:cNvSpPr/>
              <p:nvPr/>
            </p:nvSpPr>
            <p:spPr>
              <a:xfrm>
                <a:off x="8195327" y="682817"/>
                <a:ext cx="459719" cy="3744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690" rtl="1">
                  <a:defRPr/>
                </a:pPr>
                <a:endParaRPr lang="he-IL" sz="1333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קבוצה 32"/>
            <p:cNvGrpSpPr/>
            <p:nvPr/>
          </p:nvGrpSpPr>
          <p:grpSpPr>
            <a:xfrm>
              <a:off x="5784850" y="1360608"/>
              <a:ext cx="3163595" cy="347553"/>
              <a:chOff x="2482563" y="682817"/>
              <a:chExt cx="6164956" cy="677281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מלבן 34"/>
              <p:cNvSpPr/>
              <p:nvPr/>
            </p:nvSpPr>
            <p:spPr>
              <a:xfrm>
                <a:off x="3499623" y="682817"/>
                <a:ext cx="4424112" cy="677281"/>
              </a:xfrm>
              <a:custGeom>
                <a:avLst/>
                <a:gdLst/>
                <a:ahLst/>
                <a:cxnLst/>
                <a:rect l="l" t="t" r="r" b="b"/>
                <a:pathLst>
                  <a:path w="4424111" h="677281">
                    <a:moveTo>
                      <a:pt x="392824" y="0"/>
                    </a:moveTo>
                    <a:lnTo>
                      <a:pt x="4424111" y="0"/>
                    </a:lnTo>
                    <a:lnTo>
                      <a:pt x="4424111" y="677281"/>
                    </a:lnTo>
                    <a:lnTo>
                      <a:pt x="0" y="677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8690" rtl="1">
                  <a:defRPr/>
                </a:pPr>
                <a:endPara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35" name="מלבן 34"/>
              <p:cNvSpPr/>
              <p:nvPr/>
            </p:nvSpPr>
            <p:spPr>
              <a:xfrm>
                <a:off x="2482563" y="682817"/>
                <a:ext cx="6164956" cy="677281"/>
              </a:xfrm>
              <a:custGeom>
                <a:avLst/>
                <a:gdLst/>
                <a:ahLst/>
                <a:cxnLst/>
                <a:rect l="l" t="t" r="r" b="b"/>
                <a:pathLst>
                  <a:path w="4424111" h="677281">
                    <a:moveTo>
                      <a:pt x="392824" y="0"/>
                    </a:moveTo>
                    <a:lnTo>
                      <a:pt x="4424111" y="0"/>
                    </a:lnTo>
                    <a:lnTo>
                      <a:pt x="4424111" y="677281"/>
                    </a:lnTo>
                    <a:lnTo>
                      <a:pt x="0" y="6772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1218690" rtl="1">
                  <a:defRPr/>
                </a:pPr>
                <a:endParaRPr lang="en-US" sz="2133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8367897" y="2484213"/>
            <a:ext cx="183941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690">
              <a:defRPr/>
            </a:pPr>
            <a:r>
              <a:rPr lang="en-US" sz="2133" b="1" dirty="0">
                <a:solidFill>
                  <a:prstClr val="white"/>
                </a:solidFill>
                <a:latin typeface="Calibri" panose="020F0502020204030204"/>
              </a:rPr>
              <a:t>Data Exchange</a:t>
            </a:r>
          </a:p>
        </p:txBody>
      </p:sp>
      <p:sp>
        <p:nvSpPr>
          <p:cNvPr id="40" name="מלבן 39"/>
          <p:cNvSpPr/>
          <p:nvPr/>
        </p:nvSpPr>
        <p:spPr>
          <a:xfrm>
            <a:off x="4244575" y="3195695"/>
            <a:ext cx="349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data checks and cross-checks</a:t>
            </a:r>
          </a:p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compliance with license conditions</a:t>
            </a:r>
            <a:endParaRPr lang="he-IL" sz="2400" dirty="0">
              <a:solidFill>
                <a:srgbClr val="0045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requested quantity to actual export</a:t>
            </a:r>
          </a:p>
        </p:txBody>
      </p:sp>
      <p:sp>
        <p:nvSpPr>
          <p:cNvPr id="41" name="מלבן 40"/>
          <p:cNvSpPr/>
          <p:nvPr/>
        </p:nvSpPr>
        <p:spPr>
          <a:xfrm>
            <a:off x="8174850" y="3192828"/>
            <a:ext cx="349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21917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data exchange by e/massages with destination countries</a:t>
            </a:r>
          </a:p>
        </p:txBody>
      </p:sp>
      <p:pic>
        <p:nvPicPr>
          <p:cNvPr id="2050" name="Picture 2" descr="Basel Convention on the Control of Transboundary Movement of Hazardous  Waste and Their Disposal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766653"/>
            <a:ext cx="2773359" cy="148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5754" y="1652748"/>
            <a:ext cx="10745158" cy="13088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2400" dirty="0">
                <a:solidFill>
                  <a:srgbClr val="00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screen where the Ministry of Environmental Protection receives all the requests entered by the exporters</a:t>
            </a:r>
          </a:p>
          <a:p>
            <a:pPr marL="0" lvl="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endParaRPr lang="en-US" sz="2400" dirty="0">
              <a:solidFill>
                <a:srgbClr val="004578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 flipH="1">
            <a:off x="-31666" y="109418"/>
            <a:ext cx="1629073" cy="90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90" rtl="1">
              <a:defRPr/>
            </a:pPr>
            <a:endParaRPr lang="he-IL" sz="2400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982443" y="109417"/>
            <a:ext cx="612959" cy="1306784"/>
            <a:chOff x="8195327" y="380009"/>
            <a:chExt cx="459719" cy="980088"/>
          </a:xfrm>
          <a:solidFill>
            <a:schemeClr val="tx2"/>
          </a:solidFill>
        </p:grpSpPr>
        <p:sp>
          <p:nvSpPr>
            <p:cNvPr id="8" name="משולש שווה שוקיים 7"/>
            <p:cNvSpPr/>
            <p:nvPr/>
          </p:nvSpPr>
          <p:spPr>
            <a:xfrm>
              <a:off x="8195327" y="380009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9" name="משולש שווה שוקיים 8"/>
            <p:cNvSpPr/>
            <p:nvPr/>
          </p:nvSpPr>
          <p:spPr>
            <a:xfrm flipH="1" flipV="1">
              <a:off x="8195327" y="1057290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8195327" y="682817"/>
              <a:ext cx="459719" cy="3744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</p:grpSp>
      <p:sp>
        <p:nvSpPr>
          <p:cNvPr id="11" name="מלבן 34"/>
          <p:cNvSpPr/>
          <p:nvPr/>
        </p:nvSpPr>
        <p:spPr>
          <a:xfrm flipH="1">
            <a:off x="982440" y="513162"/>
            <a:ext cx="10713690" cy="903041"/>
          </a:xfrm>
          <a:custGeom>
            <a:avLst/>
            <a:gdLst/>
            <a:ahLst/>
            <a:cxnLst/>
            <a:rect l="l" t="t" r="r" b="b"/>
            <a:pathLst>
              <a:path w="4031286" h="677281">
                <a:moveTo>
                  <a:pt x="392824" y="0"/>
                </a:moveTo>
                <a:lnTo>
                  <a:pt x="4031286" y="0"/>
                </a:lnTo>
                <a:lnTo>
                  <a:pt x="4031286" y="677281"/>
                </a:lnTo>
                <a:lnTo>
                  <a:pt x="0" y="6772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690" rtl="1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for receiving all license applications for hazardous waste disposal</a:t>
            </a:r>
            <a:endParaRPr lang="he-IL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EFT_Asaf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4" y="3084393"/>
            <a:ext cx="11727337" cy="36439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5659" y="2593075"/>
            <a:ext cx="10099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Application submission date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5594" y="2593075"/>
            <a:ext cx="1009935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Exporter</a:t>
            </a:r>
          </a:p>
          <a:p>
            <a:endParaRPr lang="he-I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9564" y="2575720"/>
            <a:ext cx="10099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New/renewal</a:t>
            </a:r>
            <a:r>
              <a:rPr lang="en-US" sz="1000" dirty="0"/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534" y="2569571"/>
            <a:ext cx="10099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Previous license</a:t>
            </a:r>
          </a:p>
          <a:p>
            <a:pPr algn="ctr"/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1844" y="2562580"/>
            <a:ext cx="7473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1000" dirty="0"/>
              <a:t>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</a:p>
          <a:p>
            <a:pPr algn="ctr"/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2706" y="2562579"/>
            <a:ext cx="93086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Toxic permit number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6611" y="2569571"/>
            <a:ext cx="10099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Permit End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2546" y="2541606"/>
            <a:ext cx="10099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Permit Beginning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5817" y="2547499"/>
            <a:ext cx="10099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Handling treatment D/R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58821" y="2562579"/>
            <a:ext cx="10099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Processing factory abroad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83095" y="2699394"/>
            <a:ext cx="707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92269" y="2680106"/>
            <a:ext cx="100993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he-I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5754" y="1652748"/>
            <a:ext cx="10745158" cy="130881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endParaRPr lang="en-US" sz="2400" dirty="0">
              <a:solidFill>
                <a:srgbClr val="004578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 flipH="1">
            <a:off x="-31666" y="109418"/>
            <a:ext cx="1629073" cy="90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90" rtl="1">
              <a:defRPr/>
            </a:pPr>
            <a:endParaRPr lang="he-IL" sz="2400" dirty="0">
              <a:solidFill>
                <a:prstClr val="white"/>
              </a:solidFill>
              <a:latin typeface="Calibri"/>
              <a:cs typeface="EFT_Asaf"/>
            </a:endParaRPr>
          </a:p>
        </p:txBody>
      </p:sp>
      <p:grpSp>
        <p:nvGrpSpPr>
          <p:cNvPr id="7" name="קבוצה 6"/>
          <p:cNvGrpSpPr/>
          <p:nvPr/>
        </p:nvGrpSpPr>
        <p:grpSpPr>
          <a:xfrm flipH="1">
            <a:off x="982443" y="109417"/>
            <a:ext cx="612959" cy="1306784"/>
            <a:chOff x="8195327" y="380009"/>
            <a:chExt cx="459719" cy="980088"/>
          </a:xfrm>
          <a:solidFill>
            <a:schemeClr val="tx2"/>
          </a:solidFill>
        </p:grpSpPr>
        <p:sp>
          <p:nvSpPr>
            <p:cNvPr id="8" name="משולש שווה שוקיים 7"/>
            <p:cNvSpPr/>
            <p:nvPr/>
          </p:nvSpPr>
          <p:spPr>
            <a:xfrm>
              <a:off x="8195327" y="380009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9" name="משולש שווה שוקיים 8"/>
            <p:cNvSpPr/>
            <p:nvPr/>
          </p:nvSpPr>
          <p:spPr>
            <a:xfrm flipH="1" flipV="1">
              <a:off x="8195327" y="1057290"/>
              <a:ext cx="459719" cy="30280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8195327" y="682817"/>
              <a:ext cx="459719" cy="3744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690" rtl="1">
                <a:defRPr/>
              </a:pPr>
              <a:endParaRPr lang="he-IL" sz="2400" dirty="0">
                <a:solidFill>
                  <a:prstClr val="white"/>
                </a:solidFill>
                <a:latin typeface="Calibri"/>
                <a:cs typeface="EFT_Asaf"/>
              </a:endParaRPr>
            </a:p>
          </p:txBody>
        </p:sp>
      </p:grpSp>
      <p:sp>
        <p:nvSpPr>
          <p:cNvPr id="11" name="מלבן 34"/>
          <p:cNvSpPr/>
          <p:nvPr/>
        </p:nvSpPr>
        <p:spPr>
          <a:xfrm flipH="1">
            <a:off x="982440" y="513162"/>
            <a:ext cx="10713690" cy="903041"/>
          </a:xfrm>
          <a:custGeom>
            <a:avLst/>
            <a:gdLst/>
            <a:ahLst/>
            <a:cxnLst/>
            <a:rect l="l" t="t" r="r" b="b"/>
            <a:pathLst>
              <a:path w="4031286" h="677281">
                <a:moveTo>
                  <a:pt x="392824" y="0"/>
                </a:moveTo>
                <a:lnTo>
                  <a:pt x="4031286" y="0"/>
                </a:lnTo>
                <a:lnTo>
                  <a:pt x="4031286" y="677281"/>
                </a:lnTo>
                <a:lnTo>
                  <a:pt x="0" y="6772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690" rtl="1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Screens for entering the request data</a:t>
            </a:r>
            <a:endParaRPr lang="he-IL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EFT_Asaf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63945" y="1559735"/>
            <a:ext cx="6068615" cy="21933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defRPr/>
            </a:pPr>
            <a:r>
              <a:rPr lang="en-US" sz="2400" dirty="0">
                <a:solidFill>
                  <a:srgbClr val="004578"/>
                </a:solidFill>
              </a:rPr>
              <a:t>The input screens contain several parts</a:t>
            </a:r>
          </a:p>
          <a:p>
            <a:pPr lvl="1" indent="-342900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General data</a:t>
            </a:r>
          </a:p>
          <a:p>
            <a:pPr lvl="1" indent="-342900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Origin of waste data</a:t>
            </a:r>
          </a:p>
          <a:p>
            <a:pPr lvl="1" indent="-342900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Relevant authorities abroad data</a:t>
            </a:r>
          </a:p>
          <a:p>
            <a:pPr lvl="1" indent="-342900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compliance with the relevant export regulations</a:t>
            </a:r>
            <a:endParaRPr lang="he-IL" sz="2400" dirty="0">
              <a:solidFill>
                <a:srgbClr val="004578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 algn="l" defTabSz="12186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7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4578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Additional requested documents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37" y="1652748"/>
            <a:ext cx="5907986" cy="461157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97" y="3753134"/>
            <a:ext cx="5332617" cy="2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osmat\Desktop\יוסי\נמלי ישראל\‏‏תיקיה חדשה\מסוף_הכרמל.ורהפטיג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מלבן 24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1" anchor="ctr"/>
          <a:lstStyle/>
          <a:p>
            <a:pPr algn="ctr" defTabSz="1218870"/>
            <a:endParaRPr lang="he-IL" sz="2400" dirty="0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0" y="1524000"/>
            <a:ext cx="12111454" cy="6858000"/>
          </a:xfrm>
          <a:prstGeom prst="rect">
            <a:avLst/>
          </a:prstGeom>
          <a:gradFill flip="none" rotWithShape="1">
            <a:gsLst>
              <a:gs pos="16000">
                <a:schemeClr val="bg1"/>
              </a:gs>
              <a:gs pos="25000">
                <a:schemeClr val="bg1">
                  <a:alpha val="85000"/>
                </a:schemeClr>
              </a:gs>
              <a:gs pos="38000">
                <a:schemeClr val="tx2">
                  <a:alpha val="40000"/>
                </a:schemeClr>
              </a:gs>
              <a:gs pos="100000">
                <a:schemeClr val="tx2">
                  <a:alpha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1" anchor="ctr"/>
          <a:lstStyle/>
          <a:p>
            <a:pPr algn="ctr" defTabSz="1218870"/>
            <a:endParaRPr lang="he-IL" sz="2400" dirty="0">
              <a:solidFill>
                <a:prstClr val="white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53" y="5943493"/>
            <a:ext cx="3013963" cy="674769"/>
          </a:xfrm>
          <a:prstGeom prst="rect">
            <a:avLst/>
          </a:prstGeom>
        </p:spPr>
      </p:pic>
      <p:pic>
        <p:nvPicPr>
          <p:cNvPr id="12" name="תמונה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658" y="5943493"/>
            <a:ext cx="1667087" cy="8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>
          <a:xfrm>
            <a:off x="-3" y="1730594"/>
            <a:ext cx="5659180" cy="3816981"/>
          </a:xfrm>
          <a:prstGeom prst="rect">
            <a:avLst/>
          </a:prstGeom>
        </p:spPr>
        <p:txBody>
          <a:bodyPr wrap="square" lIns="121893" tIns="60947" rIns="121893" bIns="60947">
            <a:spAutoFit/>
          </a:bodyPr>
          <a:lstStyle/>
          <a:p>
            <a:pPr algn="ctr" defTabSz="1218870"/>
            <a:r>
              <a:rPr lang="en-US" sz="2667" b="1" dirty="0">
                <a:solidFill>
                  <a:prstClr val="white"/>
                </a:solidFill>
              </a:rPr>
              <a:t>For more information</a:t>
            </a:r>
          </a:p>
          <a:p>
            <a:pPr algn="ctr" defTabSz="1218870"/>
            <a:r>
              <a:rPr lang="en-US" sz="2667" b="1" dirty="0">
                <a:solidFill>
                  <a:prstClr val="white"/>
                </a:solidFill>
              </a:rPr>
              <a:t>Please contact</a:t>
            </a:r>
            <a:br>
              <a:rPr lang="en-US" sz="2667" b="1" dirty="0">
                <a:solidFill>
                  <a:prstClr val="white"/>
                </a:solidFill>
              </a:rPr>
            </a:br>
            <a:endParaRPr lang="en-US" sz="2667" b="1" dirty="0">
              <a:solidFill>
                <a:prstClr val="white"/>
              </a:solidFill>
            </a:endParaRPr>
          </a:p>
          <a:p>
            <a:pPr algn="ctr" defTabSz="1218870"/>
            <a:r>
              <a:rPr lang="it-IT" sz="2667" b="1" dirty="0">
                <a:solidFill>
                  <a:prstClr val="white"/>
                </a:solidFill>
              </a:rPr>
              <a:t>Ronen Mualem, </a:t>
            </a:r>
          </a:p>
          <a:p>
            <a:pPr algn="ctr" defTabSz="1218870"/>
            <a:r>
              <a:rPr lang="it-IT" sz="2667" b="1" dirty="0">
                <a:solidFill>
                  <a:prstClr val="white"/>
                </a:solidFill>
              </a:rPr>
              <a:t>Manager, Israel Maritime Community Application</a:t>
            </a:r>
          </a:p>
          <a:p>
            <a:pPr algn="ctr" defTabSz="1218870"/>
            <a:endParaRPr lang="en-US" sz="2667" b="1" dirty="0">
              <a:solidFill>
                <a:prstClr val="white"/>
              </a:solidFill>
            </a:endParaRPr>
          </a:p>
          <a:p>
            <a:pPr algn="ctr" defTabSz="1218870"/>
            <a:r>
              <a:rPr lang="en-US" sz="2667" b="1" dirty="0">
                <a:solidFill>
                  <a:prstClr val="white"/>
                </a:solidFill>
                <a:ea typeface="Roboto" panose="02000000000000000000" pitchFamily="2" charset="0"/>
              </a:rPr>
              <a:t>RONENM@ISRAPORTS.CO.IL </a:t>
            </a:r>
          </a:p>
          <a:p>
            <a:pPr algn="ctr" defTabSz="1218870"/>
            <a:endParaRPr lang="en-US" sz="2667" b="1" dirty="0">
              <a:solidFill>
                <a:prstClr val="white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64525" y="564782"/>
            <a:ext cx="10358032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53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046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Tema de Office">
  <a:themeElements>
    <a:clrScheme name="התאמה אישית 110">
      <a:dk1>
        <a:sysClr val="windowText" lastClr="000000"/>
      </a:dk1>
      <a:lt1>
        <a:sysClr val="window" lastClr="FFFFFF"/>
      </a:lt1>
      <a:dk2>
        <a:srgbClr val="004578"/>
      </a:dk2>
      <a:lt2>
        <a:srgbClr val="FFFCFF"/>
      </a:lt2>
      <a:accent1>
        <a:srgbClr val="02B0E6"/>
      </a:accent1>
      <a:accent2>
        <a:srgbClr val="007EC4"/>
      </a:accent2>
      <a:accent3>
        <a:srgbClr val="44BE9B"/>
      </a:accent3>
      <a:accent4>
        <a:srgbClr val="9CB833"/>
      </a:accent4>
      <a:accent5>
        <a:srgbClr val="FF9700"/>
      </a:accent5>
      <a:accent6>
        <a:srgbClr val="D63C22"/>
      </a:accent6>
      <a:hlink>
        <a:srgbClr val="0000FF"/>
      </a:hlink>
      <a:folHlink>
        <a:srgbClr val="0000FF"/>
      </a:folHlink>
    </a:clrScheme>
    <a:fontScheme name="התאמה אישית 26">
      <a:majorFont>
        <a:latin typeface="Calibri"/>
        <a:ea typeface=""/>
        <a:cs typeface="EFT_Asaf"/>
      </a:majorFont>
      <a:minorFont>
        <a:latin typeface="Calibri"/>
        <a:ea typeface=""/>
        <a:cs typeface="EFT_Asa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 IPC" ma:contentTypeID="0x010100A0AE3E75D4225C458B9B22E26D27F3BC00B7CE6385ED455D4F98F91A83ACDEA7C3" ma:contentTypeVersion="19" ma:contentTypeDescription="" ma:contentTypeScope="" ma:versionID="a8b4f96c0f73d0bb1be9aae95e16b1bc">
  <xsd:schema xmlns:xsd="http://www.w3.org/2001/XMLSchema" xmlns:xs="http://www.w3.org/2001/XMLSchema" xmlns:p="http://schemas.microsoft.com/office/2006/metadata/properties" xmlns:ns2="4cb7f012-e8dc-4e22-a1f8-9b35de847400" xmlns:ns3="50615675-ef7f-45e7-8af4-67db0ebf3d20" targetNamespace="http://schemas.microsoft.com/office/2006/metadata/properties" ma:root="true" ma:fieldsID="be43a12ff35157a1ba0d86c55e391bb9" ns2:_="" ns3:_="">
    <xsd:import namespace="4cb7f012-e8dc-4e22-a1f8-9b35de847400"/>
    <xsd:import namespace="50615675-ef7f-45e7-8af4-67db0ebf3d20"/>
    <xsd:element name="properties">
      <xsd:complexType>
        <xsd:sequence>
          <xsd:element name="documentManagement">
            <xsd:complexType>
              <xsd:all>
                <xsd:element ref="ns2:IPC_SUBJECT" minOccurs="0"/>
                <xsd:element ref="ns2:IPC_TO" minOccurs="0"/>
                <xsd:element ref="ns2:IPC_FROM" minOccurs="0"/>
                <xsd:element ref="ns2:IPC_Doc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7f012-e8dc-4e22-a1f8-9b35de847400" elementFormDefault="qualified">
    <xsd:import namespace="http://schemas.microsoft.com/office/2006/documentManagement/types"/>
    <xsd:import namespace="http://schemas.microsoft.com/office/infopath/2007/PartnerControls"/>
    <xsd:element name="IPC_SUBJECT" ma:index="1" nillable="true" ma:displayName="הנדון" ma:internalName="IPC_SUBJECT">
      <xsd:simpleType>
        <xsd:restriction base="dms:Note">
          <xsd:maxLength value="255"/>
        </xsd:restriction>
      </xsd:simpleType>
    </xsd:element>
    <xsd:element name="IPC_TO" ma:index="2" nillable="true" ma:displayName="אל" ma:internalName="IPC_TO">
      <xsd:simpleType>
        <xsd:restriction base="dms:Text">
          <xsd:maxLength value="255"/>
        </xsd:restriction>
      </xsd:simpleType>
    </xsd:element>
    <xsd:element name="IPC_FROM" ma:index="3" nillable="true" ma:displayName="מאת" ma:internalName="IPC_FROM">
      <xsd:simpleType>
        <xsd:restriction base="dms:Text">
          <xsd:maxLength value="255"/>
        </xsd:restriction>
      </xsd:simpleType>
    </xsd:element>
    <xsd:element name="IPC_DocDate" ma:index="4" nillable="true" ma:displayName="תאריך מסמך" ma:format="DateOnly" ma:internalName="IPC_DocDate">
      <xsd:simpleType>
        <xsd:restriction base="dms:DateTime"/>
      </xsd:simpleType>
    </xsd:element>
    <xsd:element name="_dlc_DocId" ma:index="8" nillable="true" ma:displayName="ערך של מזהה מסמך" ma:description="הערך של מזהה המסמך שהוקצה לפריט זה." ma:indexed="true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15675-ef7f-45e7-8af4-67db0ebf3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סוג תוכן"/>
        <xsd:element ref="dc:title" minOccurs="0" maxOccurs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b7f012-e8dc-4e22-a1f8-9b35de847400">IPC2023IT-20-8371</_dlc_DocId>
    <_dlc_DocIdUrl xmlns="4cb7f012-e8dc-4e22-a1f8-9b35de847400">
      <Url>http://hani-net/sites/IT/Task-Yam/_layouts/15/DocIdRedir.aspx?ID=IPC2023IT-20-8371</Url>
      <Description>IPC2023IT-20-8371</Description>
    </_dlc_DocIdUrl>
    <IPC_FROM xmlns="4cb7f012-e8dc-4e22-a1f8-9b35de847400" xsi:nil="true"/>
    <IPC_DocDate xmlns="4cb7f012-e8dc-4e22-a1f8-9b35de847400" xsi:nil="true"/>
    <IPC_TO xmlns="4cb7f012-e8dc-4e22-a1f8-9b35de847400" xsi:nil="true"/>
    <IPC_SUBJECT xmlns="4cb7f012-e8dc-4e22-a1f8-9b35de847400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3E57ED-15C2-4565-B09F-89B8F0AF2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7f012-e8dc-4e22-a1f8-9b35de847400"/>
    <ds:schemaRef ds:uri="50615675-ef7f-45e7-8af4-67db0ebf3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49EFB-A389-46E9-AE6C-845097934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87CFF-F7AE-46A7-8925-7F154AEABCB8}">
  <ds:schemaRefs>
    <ds:schemaRef ds:uri="http://purl.org/dc/dcmitype/"/>
    <ds:schemaRef ds:uri="http://purl.org/dc/elements/1.1/"/>
    <ds:schemaRef ds:uri="http://schemas.microsoft.com/office/2006/metadata/properties"/>
    <ds:schemaRef ds:uri="50615675-ef7f-45e7-8af4-67db0ebf3d2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b7f012-e8dc-4e22-a1f8-9b35de847400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9335D2C-2D51-41FC-8E5B-2F3E2E3B43E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349</Words>
  <Application>Microsoft Office PowerPoint</Application>
  <PresentationFormat>Ευρεία οθόνη</PresentationFormat>
  <Paragraphs>62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EFT_Asaf</vt:lpstr>
      <vt:lpstr>Lemon/Milk</vt:lpstr>
      <vt:lpstr>4_Tema de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</dc:creator>
  <cp:lastModifiedBy>Adonis</cp:lastModifiedBy>
  <cp:revision>75</cp:revision>
  <dcterms:created xsi:type="dcterms:W3CDTF">2021-02-22T14:27:22Z</dcterms:created>
  <dcterms:modified xsi:type="dcterms:W3CDTF">2023-06-13T16:04:19Z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75b35a20-5e48-46e0-9792-ac11c66a1aed</vt:lpwstr>
  </property>
  <property fmtid="{D5CDD505-2E9C-101B-9397-08002B2CF9AE}" pid="3" name="ContentTypeId">
    <vt:lpwstr>0x010100A0AE3E75D4225C458B9B22E26D27F3BC00B7CE6385ED455D4F98F91A83ACDEA7C3</vt:lpwstr>
  </property>
</Properties>
</file>