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5B3"/>
    <a:srgbClr val="3FA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21" autoAdjust="0"/>
    <p:restoredTop sz="86418" autoAdjust="0"/>
  </p:normalViewPr>
  <p:slideViewPr>
    <p:cSldViewPr snapToGrid="0">
      <p:cViewPr varScale="1">
        <p:scale>
          <a:sx n="112" d="100"/>
          <a:sy n="112" d="100"/>
        </p:scale>
        <p:origin x="92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6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AFD43-C8AB-4964-8117-245B67A58861}" type="datetimeFigureOut">
              <a:rPr lang="nl-BE" smtClean="0"/>
              <a:t>30/04/18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7191C-E6B9-4DA7-9F29-8DC5713AABA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9059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56E7B-5A14-45F1-A395-ED97EECFD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3A22A47-BF2D-4210-A511-53904AEAD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AFED4A-CCE4-4D99-9B8A-40E7DE39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0195-14C5-4857-B008-589054816248}" type="datetime1">
              <a:rPr lang="nl-BE" smtClean="0"/>
              <a:t>30/04/18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C6CE57-98A2-415D-BB11-41E2BAC64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0FF6BE-EBFD-4EA9-B91F-3536C4366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94B9-A118-4D24-9EEC-83CA75AA3D1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652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3A2BD-1F47-42F8-A695-A6CC699B7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44F5C1B-A1D5-461F-8EC5-1B2CAFC00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78981B-EE99-44D6-8827-40DE5509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3C0B-4725-495E-A00A-04530CAD7918}" type="datetime1">
              <a:rPr lang="nl-BE" smtClean="0"/>
              <a:t>30/04/18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1A7477-9D54-4B59-92F6-1C7A7AAB6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C2A67B-AC15-4208-BA56-718693D7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94B9-A118-4D24-9EEC-83CA75AA3D1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403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5D0A3E2-FEC4-4A02-B7EE-E3A73AABA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364457B-3683-4379-BFBF-A32BB0850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03412D-A36A-47A2-94F1-B6335F04A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7745-98EA-44E8-9AA2-3FA784AF934B}" type="datetime1">
              <a:rPr lang="nl-BE" smtClean="0"/>
              <a:t>30/04/18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5748D2-154F-4EC4-80F3-8EBF7782A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E30C78-D58C-4ED5-8450-F0E38848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94B9-A118-4D24-9EEC-83CA75AA3D1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295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15607D-89FB-45F2-A14C-5CF02BC11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113952-46E6-4F48-BBEC-17C760FF6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40E667-BC07-49C9-A815-5036562CD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FE84-4845-44D4-AC31-2C3EDE4247BE}" type="datetime1">
              <a:rPr lang="nl-BE" smtClean="0"/>
              <a:t>30/04/18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503FCC-6F3D-42C4-A107-7F81E394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73C4A1-9025-4B53-9C8C-AF017CB3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94B9-A118-4D24-9EEC-83CA75AA3D1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037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DD433-A89F-4CA6-90E7-A9231E6A7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7C6941-7E73-482A-960F-673ADC93C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08AEF9-CF0E-4712-B525-3CEE6597D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5B92-290A-4394-BB46-5DF0ED498C0B}" type="datetime1">
              <a:rPr lang="nl-BE" smtClean="0"/>
              <a:t>30/04/18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C42B62-AA78-4162-B9FB-97EF50DA9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3144C4-B3FA-43C8-A9E6-475B96478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94B9-A118-4D24-9EEC-83CA75AA3D1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139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92860-C901-4818-8DDC-56A90AB29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4157E8-67E7-4DFC-BB3E-480BD7791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7608482-CF34-489E-88B6-DC4596D48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0BB5E1-4FC5-4A0D-AB67-F8DC966D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6AF7-B477-440D-A415-EE0BE8C49AE1}" type="datetime1">
              <a:rPr lang="nl-BE" smtClean="0"/>
              <a:t>30/04/18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4490FB-039C-43BA-9270-BD427AF57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32DB13-D855-49DD-88BE-2EF3CCEC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94B9-A118-4D24-9EEC-83CA75AA3D1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152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F91931-831B-43C2-B6FA-1786D8994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A3BEBB-0AAA-413C-8961-88870117B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EDFBDAF-8B35-4022-9D44-E6BFBE6C8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C0263F7-504E-4247-8FF7-DB888B334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8A9A52D-3516-4061-8A24-4CE3DF243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701B4C8-59F2-49C8-9DFE-31CDE3FF9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5898-DAA0-4163-9ABB-0BF41BA8545D}" type="datetime1">
              <a:rPr lang="nl-BE" smtClean="0"/>
              <a:t>30/04/18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1B42094-2369-47DD-8A92-084B6F0C8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6AE9D0A-5630-49F6-AC9A-6BAA6036D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94B9-A118-4D24-9EEC-83CA75AA3D1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919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F9708-309B-48F3-B320-06F7547A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BD25D9B-6C94-4757-AF2C-542AA0960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B9D3-4BE5-4651-80FF-744E3AB1CE67}" type="datetime1">
              <a:rPr lang="nl-BE" smtClean="0"/>
              <a:t>30/04/18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BA553FA-89D1-4B3D-A236-F2D5D3934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83CAB57-9BC3-4285-8956-FA308FB1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94B9-A118-4D24-9EEC-83CA75AA3D1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491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DFD564F-0BE7-480B-88BF-BD301565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330C-857A-4CDA-A549-7B1051904C59}" type="datetime1">
              <a:rPr lang="nl-BE" smtClean="0"/>
              <a:t>30/04/18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E5A7397-4ABB-42F1-BD09-525300B22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CF6C211-D894-4502-8004-981C6A34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94B9-A118-4D24-9EEC-83CA75AA3D1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250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33801-0649-4A24-9B2C-0BFCE6998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8B3B8E-41A4-472C-B4E9-A078C751A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0BEAEF5-07B8-49A7-9508-8618DAD5B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3A224F2-227B-4C4A-92AD-7C942791D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7C63-65C9-4142-BF95-9B7B7F626369}" type="datetime1">
              <a:rPr lang="nl-BE" smtClean="0"/>
              <a:t>30/04/18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8FF8DA3-773E-474B-B52C-474D4B3FE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6880BC0-656D-4D57-B651-41431DD27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94B9-A118-4D24-9EEC-83CA75AA3D1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028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CC9CEA-4F13-4BBD-A230-3B88D8559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4678BFF-9C0E-41B6-9F09-592752C1BE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0DCEE5-2F60-4A8B-83B0-C9A4FAD53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F1B378C-ECDB-4E80-99BC-CF2D775E1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6BC0-2377-490B-9DD7-FB9CB0BA8205}" type="datetime1">
              <a:rPr lang="nl-BE" smtClean="0"/>
              <a:t>30/04/18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1E6D9F2-6251-4877-92B2-5C8B34BD9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F6B287-3832-4A28-B496-A0824C0AA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94B9-A118-4D24-9EEC-83CA75AA3D1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731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63FBAAA-2698-4246-9F91-E9FC6D887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75EA1E-B7C6-406C-8EFB-D88EAD562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08066B-7D19-4ABA-9F13-325052603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5381-2F79-485D-8AA9-010159426FC2}" type="datetime1">
              <a:rPr lang="nl-BE" smtClean="0"/>
              <a:t>30/04/18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5B5815-58E2-454F-95CC-5CFED5B95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3F292-0E44-4A4F-9417-8DE9818C1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494B9-A118-4D24-9EEC-83CA75AA3D1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916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7CAADB3-92D8-4C4E-B9CE-0582EE82F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29" y="5841880"/>
            <a:ext cx="2111207" cy="8517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377F3C8-98D8-4A17-8A36-EA2729FA1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3852" y="1808922"/>
            <a:ext cx="10118035" cy="1272208"/>
          </a:xfrm>
        </p:spPr>
        <p:txBody>
          <a:bodyPr anchor="ctr" anchorCtr="0">
            <a:normAutofit fontScale="90000"/>
          </a:bodyPr>
          <a:lstStyle/>
          <a:p>
            <a:r>
              <a:rPr lang="en-GB" sz="4000" b="1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 and Innovation: </a:t>
            </a:r>
            <a:br>
              <a:rPr lang="en-GB" sz="4000" b="1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together towards sustainable maritime freight transport</a:t>
            </a:r>
            <a:br>
              <a:rPr lang="nl-BE" sz="3200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BE" sz="3000" dirty="0">
              <a:solidFill>
                <a:srgbClr val="3FA6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6DA218-D09F-438C-A2F8-007518C0D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851" y="3396709"/>
            <a:ext cx="10118035" cy="208449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>
              <a:lnSpc>
                <a:spcPct val="60000"/>
              </a:lnSpc>
            </a:pPr>
            <a:r>
              <a:rPr lang="nl-BE" sz="2800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Hoffmann</a:t>
            </a:r>
          </a:p>
          <a:p>
            <a:pPr>
              <a:lnSpc>
                <a:spcPct val="60000"/>
              </a:lnSpc>
            </a:pPr>
            <a:r>
              <a:rPr lang="nl-BE" sz="2800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Chief, Trade Logistics Branch, UNCTAD</a:t>
            </a:r>
            <a:br>
              <a:rPr lang="nl-BE" sz="2800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BE" sz="2800" dirty="0">
              <a:solidFill>
                <a:srgbClr val="0C75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60000"/>
              </a:lnSpc>
            </a:pPr>
            <a:r>
              <a:rPr lang="nl-BE" sz="2800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Jan.Hoffmann@UNCTAD.org </a:t>
            </a:r>
          </a:p>
          <a:p>
            <a:pPr>
              <a:lnSpc>
                <a:spcPct val="60000"/>
              </a:lnSpc>
            </a:pPr>
            <a:r>
              <a:rPr lang="nl-BE" sz="2800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https://twitter.com/UNCTAD_TLB 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3446408-D2AC-4A39-B04B-19239BB99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53" y="65555"/>
            <a:ext cx="1819275" cy="71073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B7066EE-6083-49B3-AA4D-3C7AFB067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185" y="807369"/>
            <a:ext cx="2182372" cy="24958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416C8F5-BCFB-4B2D-B0DD-EEE4C44AFC0A}"/>
              </a:ext>
            </a:extLst>
          </p:cNvPr>
          <p:cNvSpPr txBox="1"/>
          <p:nvPr/>
        </p:nvSpPr>
        <p:spPr>
          <a:xfrm>
            <a:off x="10066422" y="5951621"/>
            <a:ext cx="1902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Insert</a:t>
            </a:r>
            <a:r>
              <a:rPr lang="nl-BE" sz="1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nl-BE" sz="1400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your</a:t>
            </a:r>
            <a:r>
              <a:rPr lang="nl-BE" sz="1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logo here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6E69EF7-7848-49A5-AD04-E4678D3CF1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018" y="1190713"/>
            <a:ext cx="1621539" cy="109728"/>
          </a:xfrm>
          <a:prstGeom prst="rect">
            <a:avLst/>
          </a:prstGeom>
        </p:spPr>
      </p:pic>
      <p:pic>
        <p:nvPicPr>
          <p:cNvPr id="11" name="Bild 2">
            <a:extLst>
              <a:ext uri="{FF2B5EF4-FFF2-40B4-BE49-F238E27FC236}">
                <a16:creationId xmlns:a16="http://schemas.microsoft.com/office/drawing/2014/main" id="{CD239D04-8F51-4247-9C82-5A8AB604F0B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9"/>
          <a:stretch>
            <a:fillRect/>
          </a:stretch>
        </p:blipFill>
        <p:spPr bwMode="auto">
          <a:xfrm>
            <a:off x="5126119" y="5701553"/>
            <a:ext cx="7065882" cy="114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48DAE96-5531-4C73-9800-E87C66BE56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2668"/>
            <a:ext cx="7483876" cy="135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1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5543F0-D656-4458-950A-FB727E9AC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46" y="1589039"/>
            <a:ext cx="6706275" cy="38321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377F3C8-98D8-4A17-8A36-EA2729FA1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260" y="257992"/>
            <a:ext cx="8790925" cy="879475"/>
          </a:xfrm>
        </p:spPr>
        <p:txBody>
          <a:bodyPr anchor="ctr" anchorCtr="0">
            <a:normAutofit/>
          </a:bodyPr>
          <a:lstStyle/>
          <a:p>
            <a:pPr algn="l"/>
            <a:r>
              <a:rPr lang="en-GB" sz="3000" dirty="0">
                <a:solidFill>
                  <a:srgbClr val="3FA6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The need to better internalize externalities</a:t>
            </a:r>
            <a:endParaRPr lang="nl-BE" sz="3000" dirty="0">
              <a:solidFill>
                <a:srgbClr val="3FA6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6DA218-D09F-438C-A2F8-007518C0D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5261" y="1612294"/>
            <a:ext cx="4290586" cy="3749819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GB" sz="2000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the industry be charged by its main regulatory body (IMO) not per ship tonnage (as is currently the case), but per tonne of CO2 emission? 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3446408-D2AC-4A39-B04B-19239BB99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53" y="65555"/>
            <a:ext cx="1819275" cy="71073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B7066EE-6083-49B3-AA4D-3C7AFB067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185" y="807369"/>
            <a:ext cx="2182372" cy="249588"/>
          </a:xfrm>
          <a:prstGeom prst="rect">
            <a:avLst/>
          </a:prstGeom>
        </p:spPr>
      </p:pic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28D91FFA-1B0F-465A-B5CD-44A759B08D3A}"/>
              </a:ext>
            </a:extLst>
          </p:cNvPr>
          <p:cNvCxnSpPr>
            <a:cxnSpLocks/>
          </p:cNvCxnSpPr>
          <p:nvPr/>
        </p:nvCxnSpPr>
        <p:spPr>
          <a:xfrm>
            <a:off x="1182756" y="1137467"/>
            <a:ext cx="8756374" cy="0"/>
          </a:xfrm>
          <a:prstGeom prst="line">
            <a:avLst/>
          </a:prstGeom>
          <a:ln w="15875" cap="rnd">
            <a:gradFill>
              <a:gsLst>
                <a:gs pos="0">
                  <a:srgbClr val="3FA695"/>
                </a:gs>
                <a:gs pos="100000">
                  <a:schemeClr val="bg1"/>
                </a:gs>
                <a:gs pos="7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D2F7714-58A6-4C8A-80F9-86F0B0B1A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018" y="1190713"/>
            <a:ext cx="1621539" cy="10972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9D3A379-19FD-467E-9104-6102D3BA76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2668"/>
            <a:ext cx="7483876" cy="135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2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7CAADB3-92D8-4C4E-B9CE-0582EE82F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29" y="5841880"/>
            <a:ext cx="2111207" cy="8517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377F3C8-98D8-4A17-8A36-EA2729FA1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260" y="257992"/>
            <a:ext cx="7969835" cy="879475"/>
          </a:xfrm>
        </p:spPr>
        <p:txBody>
          <a:bodyPr anchor="ctr" anchorCtr="0">
            <a:normAutofit/>
          </a:bodyPr>
          <a:lstStyle/>
          <a:p>
            <a:pPr algn="l"/>
            <a:r>
              <a:rPr lang="nl-BE" sz="3000" dirty="0">
                <a:solidFill>
                  <a:srgbClr val="3FA6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thoughts by way of introduction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6DA218-D09F-438C-A2F8-007518C0D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5260" y="1661624"/>
            <a:ext cx="10235957" cy="3656100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>
              <a:lnSpc>
                <a:spcPct val="200000"/>
              </a:lnSpc>
            </a:pPr>
            <a:r>
              <a:rPr lang="nl-BE" sz="2800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Technological progress will never be as slow as today</a:t>
            </a:r>
          </a:p>
          <a:p>
            <a:pPr algn="l">
              <a:lnSpc>
                <a:spcPct val="200000"/>
              </a:lnSpc>
            </a:pPr>
            <a:r>
              <a:rPr lang="nl-BE" sz="2800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A toolkit for sustainable freight transport</a:t>
            </a:r>
          </a:p>
          <a:p>
            <a:pPr algn="l">
              <a:lnSpc>
                <a:spcPct val="200000"/>
              </a:lnSpc>
            </a:pPr>
            <a:r>
              <a:rPr lang="nl-BE" sz="2800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The need to better internalize externalities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3446408-D2AC-4A39-B04B-19239BB99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53" y="65555"/>
            <a:ext cx="1819275" cy="71073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B7066EE-6083-49B3-AA4D-3C7AFB067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185" y="807369"/>
            <a:ext cx="2182372" cy="249588"/>
          </a:xfrm>
          <a:prstGeom prst="rect">
            <a:avLst/>
          </a:prstGeom>
        </p:spPr>
      </p:pic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28D91FFA-1B0F-465A-B5CD-44A759B08D3A}"/>
              </a:ext>
            </a:extLst>
          </p:cNvPr>
          <p:cNvCxnSpPr>
            <a:cxnSpLocks/>
          </p:cNvCxnSpPr>
          <p:nvPr/>
        </p:nvCxnSpPr>
        <p:spPr>
          <a:xfrm>
            <a:off x="1182756" y="1137467"/>
            <a:ext cx="8756374" cy="0"/>
          </a:xfrm>
          <a:prstGeom prst="line">
            <a:avLst/>
          </a:prstGeom>
          <a:ln w="15875" cap="rnd">
            <a:gradFill>
              <a:gsLst>
                <a:gs pos="0">
                  <a:srgbClr val="3FA695"/>
                </a:gs>
                <a:gs pos="100000">
                  <a:schemeClr val="bg1"/>
                </a:gs>
                <a:gs pos="7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8416C8F5-BCFB-4B2D-B0DD-EEE4C44AFC0A}"/>
              </a:ext>
            </a:extLst>
          </p:cNvPr>
          <p:cNvSpPr txBox="1"/>
          <p:nvPr/>
        </p:nvSpPr>
        <p:spPr>
          <a:xfrm>
            <a:off x="10066422" y="5951621"/>
            <a:ext cx="1902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Insert</a:t>
            </a:r>
            <a:r>
              <a:rPr lang="nl-BE" sz="1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nl-BE" sz="1400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your</a:t>
            </a:r>
            <a:r>
              <a:rPr lang="nl-BE" sz="1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logo here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6E69EF7-7848-49A5-AD04-E4678D3CF1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018" y="1190713"/>
            <a:ext cx="1621539" cy="109728"/>
          </a:xfrm>
          <a:prstGeom prst="rect">
            <a:avLst/>
          </a:prstGeom>
        </p:spPr>
      </p:pic>
      <p:pic>
        <p:nvPicPr>
          <p:cNvPr id="11" name="Bild 2">
            <a:extLst>
              <a:ext uri="{FF2B5EF4-FFF2-40B4-BE49-F238E27FC236}">
                <a16:creationId xmlns:a16="http://schemas.microsoft.com/office/drawing/2014/main" id="{E034B0B8-6BA9-479A-845C-6A75D10808D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9"/>
          <a:stretch>
            <a:fillRect/>
          </a:stretch>
        </p:blipFill>
        <p:spPr bwMode="auto">
          <a:xfrm>
            <a:off x="5126119" y="5701553"/>
            <a:ext cx="7065882" cy="114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48DAE96-5531-4C73-9800-E87C66BE56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2668"/>
            <a:ext cx="7483876" cy="135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8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7CAADB3-92D8-4C4E-B9CE-0582EE82F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29" y="5841880"/>
            <a:ext cx="2111207" cy="8517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377F3C8-98D8-4A17-8A36-EA2729FA1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260" y="257992"/>
            <a:ext cx="7969835" cy="879475"/>
          </a:xfrm>
        </p:spPr>
        <p:txBody>
          <a:bodyPr anchor="ctr" anchorCtr="0">
            <a:normAutofit/>
          </a:bodyPr>
          <a:lstStyle/>
          <a:p>
            <a:pPr algn="l"/>
            <a:r>
              <a:rPr lang="nl-BE" sz="3000" dirty="0">
                <a:solidFill>
                  <a:srgbClr val="3FA6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thoughts by way of introduction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6DA218-D09F-438C-A2F8-007518C0D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5260" y="1661624"/>
            <a:ext cx="10235957" cy="3656100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>
              <a:lnSpc>
                <a:spcPct val="200000"/>
              </a:lnSpc>
            </a:pPr>
            <a:r>
              <a:rPr lang="nl-BE" sz="2800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Technological progress will never be as slow as today</a:t>
            </a:r>
          </a:p>
          <a:p>
            <a:pPr algn="l">
              <a:lnSpc>
                <a:spcPct val="200000"/>
              </a:lnSpc>
            </a:pPr>
            <a:r>
              <a:rPr lang="nl-BE" sz="2800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A toolkit for sustainable freight transport</a:t>
            </a:r>
          </a:p>
          <a:p>
            <a:pPr algn="l">
              <a:lnSpc>
                <a:spcPct val="200000"/>
              </a:lnSpc>
            </a:pPr>
            <a:r>
              <a:rPr lang="nl-BE" sz="2800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The need to better internalize externalities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3446408-D2AC-4A39-B04B-19239BB99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53" y="65555"/>
            <a:ext cx="1819275" cy="71073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B7066EE-6083-49B3-AA4D-3C7AFB067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185" y="807369"/>
            <a:ext cx="2182372" cy="249588"/>
          </a:xfrm>
          <a:prstGeom prst="rect">
            <a:avLst/>
          </a:prstGeom>
        </p:spPr>
      </p:pic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28D91FFA-1B0F-465A-B5CD-44A759B08D3A}"/>
              </a:ext>
            </a:extLst>
          </p:cNvPr>
          <p:cNvCxnSpPr>
            <a:cxnSpLocks/>
          </p:cNvCxnSpPr>
          <p:nvPr/>
        </p:nvCxnSpPr>
        <p:spPr>
          <a:xfrm>
            <a:off x="1182756" y="1137467"/>
            <a:ext cx="8756374" cy="0"/>
          </a:xfrm>
          <a:prstGeom prst="line">
            <a:avLst/>
          </a:prstGeom>
          <a:ln w="15875" cap="rnd">
            <a:gradFill>
              <a:gsLst>
                <a:gs pos="0">
                  <a:srgbClr val="3FA695"/>
                </a:gs>
                <a:gs pos="100000">
                  <a:schemeClr val="bg1"/>
                </a:gs>
                <a:gs pos="7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8416C8F5-BCFB-4B2D-B0DD-EEE4C44AFC0A}"/>
              </a:ext>
            </a:extLst>
          </p:cNvPr>
          <p:cNvSpPr txBox="1"/>
          <p:nvPr/>
        </p:nvSpPr>
        <p:spPr>
          <a:xfrm>
            <a:off x="10066422" y="5951621"/>
            <a:ext cx="1902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Insert</a:t>
            </a:r>
            <a:r>
              <a:rPr lang="nl-BE" sz="1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nl-BE" sz="1400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your</a:t>
            </a:r>
            <a:r>
              <a:rPr lang="nl-BE" sz="1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logo here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6E69EF7-7848-49A5-AD04-E4678D3CF1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018" y="1190713"/>
            <a:ext cx="1621539" cy="109728"/>
          </a:xfrm>
          <a:prstGeom prst="rect">
            <a:avLst/>
          </a:prstGeom>
        </p:spPr>
      </p:pic>
      <p:pic>
        <p:nvPicPr>
          <p:cNvPr id="11" name="Bild 2">
            <a:extLst>
              <a:ext uri="{FF2B5EF4-FFF2-40B4-BE49-F238E27FC236}">
                <a16:creationId xmlns:a16="http://schemas.microsoft.com/office/drawing/2014/main" id="{E034B0B8-6BA9-479A-845C-6A75D10808D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9"/>
          <a:stretch>
            <a:fillRect/>
          </a:stretch>
        </p:blipFill>
        <p:spPr bwMode="auto">
          <a:xfrm>
            <a:off x="5126119" y="5701553"/>
            <a:ext cx="7065882" cy="114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48DAE96-5531-4C73-9800-E87C66BE56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2668"/>
            <a:ext cx="7483876" cy="135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4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7CAADB3-92D8-4C4E-B9CE-0582EE82F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29" y="5841880"/>
            <a:ext cx="2111207" cy="8517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377F3C8-98D8-4A17-8A36-EA2729FA1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260" y="257992"/>
            <a:ext cx="7969835" cy="879475"/>
          </a:xfrm>
        </p:spPr>
        <p:txBody>
          <a:bodyPr anchor="ctr" anchorCtr="0">
            <a:normAutofit/>
          </a:bodyPr>
          <a:lstStyle/>
          <a:p>
            <a:pPr algn="l"/>
            <a:r>
              <a:rPr lang="nl-BE" sz="3000" dirty="0">
                <a:solidFill>
                  <a:srgbClr val="3FA6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thoughts by way of introduction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6DA218-D09F-438C-A2F8-007518C0D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5260" y="1661624"/>
            <a:ext cx="10235957" cy="3656100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>
              <a:lnSpc>
                <a:spcPct val="200000"/>
              </a:lnSpc>
            </a:pPr>
            <a:r>
              <a:rPr lang="nl-BE" sz="2800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Technological progress will never be as slow as today</a:t>
            </a:r>
          </a:p>
          <a:p>
            <a:pPr algn="l">
              <a:lnSpc>
                <a:spcPct val="200000"/>
              </a:lnSpc>
            </a:pPr>
            <a:r>
              <a:rPr lang="nl-BE" sz="2800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A toolkit for sustainable freight transport</a:t>
            </a:r>
          </a:p>
          <a:p>
            <a:pPr algn="l">
              <a:lnSpc>
                <a:spcPct val="200000"/>
              </a:lnSpc>
            </a:pPr>
            <a:r>
              <a:rPr lang="nl-BE" sz="2800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The need to better internalize externalities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3446408-D2AC-4A39-B04B-19239BB99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53" y="65555"/>
            <a:ext cx="1819275" cy="71073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B7066EE-6083-49B3-AA4D-3C7AFB067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185" y="807369"/>
            <a:ext cx="2182372" cy="249588"/>
          </a:xfrm>
          <a:prstGeom prst="rect">
            <a:avLst/>
          </a:prstGeom>
        </p:spPr>
      </p:pic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28D91FFA-1B0F-465A-B5CD-44A759B08D3A}"/>
              </a:ext>
            </a:extLst>
          </p:cNvPr>
          <p:cNvCxnSpPr>
            <a:cxnSpLocks/>
          </p:cNvCxnSpPr>
          <p:nvPr/>
        </p:nvCxnSpPr>
        <p:spPr>
          <a:xfrm>
            <a:off x="1182756" y="1137467"/>
            <a:ext cx="8756374" cy="0"/>
          </a:xfrm>
          <a:prstGeom prst="line">
            <a:avLst/>
          </a:prstGeom>
          <a:ln w="15875" cap="rnd">
            <a:gradFill>
              <a:gsLst>
                <a:gs pos="0">
                  <a:srgbClr val="3FA695"/>
                </a:gs>
                <a:gs pos="100000">
                  <a:schemeClr val="bg1"/>
                </a:gs>
                <a:gs pos="7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8416C8F5-BCFB-4B2D-B0DD-EEE4C44AFC0A}"/>
              </a:ext>
            </a:extLst>
          </p:cNvPr>
          <p:cNvSpPr txBox="1"/>
          <p:nvPr/>
        </p:nvSpPr>
        <p:spPr>
          <a:xfrm>
            <a:off x="10066422" y="5951621"/>
            <a:ext cx="1902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Insert</a:t>
            </a:r>
            <a:r>
              <a:rPr lang="nl-BE" sz="1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nl-BE" sz="1400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your</a:t>
            </a:r>
            <a:r>
              <a:rPr lang="nl-BE" sz="1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logo here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6E69EF7-7848-49A5-AD04-E4678D3CF1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018" y="1190713"/>
            <a:ext cx="1621539" cy="109728"/>
          </a:xfrm>
          <a:prstGeom prst="rect">
            <a:avLst/>
          </a:prstGeom>
        </p:spPr>
      </p:pic>
      <p:pic>
        <p:nvPicPr>
          <p:cNvPr id="11" name="Bild 2">
            <a:extLst>
              <a:ext uri="{FF2B5EF4-FFF2-40B4-BE49-F238E27FC236}">
                <a16:creationId xmlns:a16="http://schemas.microsoft.com/office/drawing/2014/main" id="{E034B0B8-6BA9-479A-845C-6A75D10808D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9"/>
          <a:stretch>
            <a:fillRect/>
          </a:stretch>
        </p:blipFill>
        <p:spPr bwMode="auto">
          <a:xfrm>
            <a:off x="5126119" y="5701553"/>
            <a:ext cx="7065882" cy="114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48DAE96-5531-4C73-9800-E87C66BE56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2668"/>
            <a:ext cx="7483876" cy="13553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481522-4AA5-4175-9043-8DCC50E22F24}"/>
              </a:ext>
            </a:extLst>
          </p:cNvPr>
          <p:cNvSpPr/>
          <p:nvPr/>
        </p:nvSpPr>
        <p:spPr>
          <a:xfrm>
            <a:off x="824753" y="1846729"/>
            <a:ext cx="9444200" cy="7888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9599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E15903A-A473-43F6-A8D4-1D21BB7ACE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645"/>
          <a:stretch/>
        </p:blipFill>
        <p:spPr>
          <a:xfrm>
            <a:off x="4212424" y="1612294"/>
            <a:ext cx="7756133" cy="380858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377F3C8-98D8-4A17-8A36-EA2729FA1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260" y="257992"/>
            <a:ext cx="8790925" cy="879475"/>
          </a:xfrm>
        </p:spPr>
        <p:txBody>
          <a:bodyPr anchor="ctr" anchorCtr="0">
            <a:normAutofit fontScale="90000"/>
          </a:bodyPr>
          <a:lstStyle/>
          <a:p>
            <a:pPr algn="l"/>
            <a:r>
              <a:rPr lang="en-GB" sz="3000" dirty="0">
                <a:solidFill>
                  <a:srgbClr val="3FA6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Technological progress will never be as slow as today</a:t>
            </a:r>
            <a:endParaRPr lang="nl-BE" sz="3000" dirty="0">
              <a:solidFill>
                <a:srgbClr val="3FA6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6DA218-D09F-438C-A2F8-007518C0D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5260" y="1612294"/>
            <a:ext cx="3193601" cy="3749819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>
              <a:lnSpc>
                <a:spcPct val="100000"/>
              </a:lnSpc>
            </a:pPr>
            <a:r>
              <a:rPr lang="nl-BE" sz="1600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mind set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set the rules and regulations for the future? 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3446408-D2AC-4A39-B04B-19239BB99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53" y="65555"/>
            <a:ext cx="1819275" cy="71073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B7066EE-6083-49B3-AA4D-3C7AFB067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185" y="807369"/>
            <a:ext cx="2182372" cy="249588"/>
          </a:xfrm>
          <a:prstGeom prst="rect">
            <a:avLst/>
          </a:prstGeom>
        </p:spPr>
      </p:pic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28D91FFA-1B0F-465A-B5CD-44A759B08D3A}"/>
              </a:ext>
            </a:extLst>
          </p:cNvPr>
          <p:cNvCxnSpPr>
            <a:cxnSpLocks/>
          </p:cNvCxnSpPr>
          <p:nvPr/>
        </p:nvCxnSpPr>
        <p:spPr>
          <a:xfrm>
            <a:off x="1182756" y="1137467"/>
            <a:ext cx="8756374" cy="0"/>
          </a:xfrm>
          <a:prstGeom prst="line">
            <a:avLst/>
          </a:prstGeom>
          <a:ln w="15875" cap="rnd">
            <a:gradFill>
              <a:gsLst>
                <a:gs pos="0">
                  <a:srgbClr val="3FA695"/>
                </a:gs>
                <a:gs pos="100000">
                  <a:schemeClr val="bg1"/>
                </a:gs>
                <a:gs pos="7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047F7013-651E-4AE3-8A43-322A32B2E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9600" y="5842800"/>
            <a:ext cx="2115495" cy="85351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D2F7714-58A6-4C8A-80F9-86F0B0B1A6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018" y="1190713"/>
            <a:ext cx="1621539" cy="109728"/>
          </a:xfrm>
          <a:prstGeom prst="rect">
            <a:avLst/>
          </a:prstGeom>
        </p:spPr>
      </p:pic>
      <p:pic>
        <p:nvPicPr>
          <p:cNvPr id="10" name="Bild 2">
            <a:extLst>
              <a:ext uri="{FF2B5EF4-FFF2-40B4-BE49-F238E27FC236}">
                <a16:creationId xmlns:a16="http://schemas.microsoft.com/office/drawing/2014/main" id="{2C4D4CFF-E3E5-4FE5-9DC2-9A50E36C20A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9"/>
          <a:stretch>
            <a:fillRect/>
          </a:stretch>
        </p:blipFill>
        <p:spPr bwMode="auto">
          <a:xfrm>
            <a:off x="5126119" y="5701553"/>
            <a:ext cx="7065882" cy="114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9D3A379-19FD-467E-9104-6102D3BA7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2668"/>
            <a:ext cx="7483876" cy="135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5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77F3C8-98D8-4A17-8A36-EA2729FA1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260" y="257992"/>
            <a:ext cx="8790925" cy="879475"/>
          </a:xfrm>
        </p:spPr>
        <p:txBody>
          <a:bodyPr anchor="ctr" anchorCtr="0">
            <a:normAutofit fontScale="90000"/>
          </a:bodyPr>
          <a:lstStyle/>
          <a:p>
            <a:pPr algn="l"/>
            <a:r>
              <a:rPr lang="en-GB" sz="3000" dirty="0">
                <a:solidFill>
                  <a:srgbClr val="3FA6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Technological progress will never be as slow as today</a:t>
            </a:r>
            <a:endParaRPr lang="nl-BE" sz="3000" dirty="0">
              <a:solidFill>
                <a:srgbClr val="3FA6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6DA218-D09F-438C-A2F8-007518C0D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5260" y="1612294"/>
            <a:ext cx="3193601" cy="3749819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>
              <a:lnSpc>
                <a:spcPct val="100000"/>
              </a:lnSpc>
            </a:pPr>
            <a:r>
              <a:rPr lang="nl-BE" sz="1600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mind set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negotiation, ratification and implementation of conventions take time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commit to whatever is the best [future] technological solution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3446408-D2AC-4A39-B04B-19239BB99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53" y="65555"/>
            <a:ext cx="1819275" cy="71073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B7066EE-6083-49B3-AA4D-3C7AFB067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185" y="807369"/>
            <a:ext cx="2182372" cy="249588"/>
          </a:xfrm>
          <a:prstGeom prst="rect">
            <a:avLst/>
          </a:prstGeom>
        </p:spPr>
      </p:pic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28D91FFA-1B0F-465A-B5CD-44A759B08D3A}"/>
              </a:ext>
            </a:extLst>
          </p:cNvPr>
          <p:cNvCxnSpPr>
            <a:cxnSpLocks/>
          </p:cNvCxnSpPr>
          <p:nvPr/>
        </p:nvCxnSpPr>
        <p:spPr>
          <a:xfrm>
            <a:off x="1182756" y="1137467"/>
            <a:ext cx="8756374" cy="0"/>
          </a:xfrm>
          <a:prstGeom prst="line">
            <a:avLst/>
          </a:prstGeom>
          <a:ln w="15875" cap="rnd">
            <a:gradFill>
              <a:gsLst>
                <a:gs pos="0">
                  <a:srgbClr val="3FA695"/>
                </a:gs>
                <a:gs pos="100000">
                  <a:schemeClr val="bg1"/>
                </a:gs>
                <a:gs pos="7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047F7013-651E-4AE3-8A43-322A32B2E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600" y="5842800"/>
            <a:ext cx="2115495" cy="85351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D2F7714-58A6-4C8A-80F9-86F0B0B1A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018" y="1190713"/>
            <a:ext cx="1621539" cy="109728"/>
          </a:xfrm>
          <a:prstGeom prst="rect">
            <a:avLst/>
          </a:prstGeom>
        </p:spPr>
      </p:pic>
      <p:pic>
        <p:nvPicPr>
          <p:cNvPr id="10" name="Bild 2">
            <a:extLst>
              <a:ext uri="{FF2B5EF4-FFF2-40B4-BE49-F238E27FC236}">
                <a16:creationId xmlns:a16="http://schemas.microsoft.com/office/drawing/2014/main" id="{2C4D4CFF-E3E5-4FE5-9DC2-9A50E36C20A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9"/>
          <a:stretch>
            <a:fillRect/>
          </a:stretch>
        </p:blipFill>
        <p:spPr bwMode="auto">
          <a:xfrm>
            <a:off x="5126119" y="5701553"/>
            <a:ext cx="7065882" cy="114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9D3A379-19FD-467E-9104-6102D3BA76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2668"/>
            <a:ext cx="7483876" cy="1355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29044C-29BC-4031-B434-B06FCC92B33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861" y="1606334"/>
            <a:ext cx="7779696" cy="37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0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7CAADB3-92D8-4C4E-B9CE-0582EE82F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29" y="5841880"/>
            <a:ext cx="2111207" cy="8517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377F3C8-98D8-4A17-8A36-EA2729FA1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260" y="257992"/>
            <a:ext cx="7969835" cy="879475"/>
          </a:xfrm>
        </p:spPr>
        <p:txBody>
          <a:bodyPr anchor="ctr" anchorCtr="0">
            <a:normAutofit/>
          </a:bodyPr>
          <a:lstStyle/>
          <a:p>
            <a:pPr algn="l"/>
            <a:r>
              <a:rPr lang="nl-BE" sz="3000" dirty="0">
                <a:solidFill>
                  <a:srgbClr val="3FA6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thoughts by way of introduction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6DA218-D09F-438C-A2F8-007518C0D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5260" y="1661624"/>
            <a:ext cx="10235957" cy="3656100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>
              <a:lnSpc>
                <a:spcPct val="200000"/>
              </a:lnSpc>
            </a:pPr>
            <a:r>
              <a:rPr lang="nl-BE" sz="2800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Technological progress will never be as slow as today</a:t>
            </a:r>
          </a:p>
          <a:p>
            <a:pPr algn="l">
              <a:lnSpc>
                <a:spcPct val="200000"/>
              </a:lnSpc>
            </a:pPr>
            <a:r>
              <a:rPr lang="nl-BE" sz="2800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A toolkit for sustainable freight transport</a:t>
            </a:r>
          </a:p>
          <a:p>
            <a:pPr algn="l">
              <a:lnSpc>
                <a:spcPct val="200000"/>
              </a:lnSpc>
            </a:pPr>
            <a:r>
              <a:rPr lang="nl-BE" sz="2800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The need to better internalize externalities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3446408-D2AC-4A39-B04B-19239BB99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53" y="65555"/>
            <a:ext cx="1819275" cy="71073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B7066EE-6083-49B3-AA4D-3C7AFB067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185" y="807369"/>
            <a:ext cx="2182372" cy="249588"/>
          </a:xfrm>
          <a:prstGeom prst="rect">
            <a:avLst/>
          </a:prstGeom>
        </p:spPr>
      </p:pic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28D91FFA-1B0F-465A-B5CD-44A759B08D3A}"/>
              </a:ext>
            </a:extLst>
          </p:cNvPr>
          <p:cNvCxnSpPr>
            <a:cxnSpLocks/>
          </p:cNvCxnSpPr>
          <p:nvPr/>
        </p:nvCxnSpPr>
        <p:spPr>
          <a:xfrm>
            <a:off x="1182756" y="1137467"/>
            <a:ext cx="8756374" cy="0"/>
          </a:xfrm>
          <a:prstGeom prst="line">
            <a:avLst/>
          </a:prstGeom>
          <a:ln w="15875" cap="rnd">
            <a:gradFill>
              <a:gsLst>
                <a:gs pos="0">
                  <a:srgbClr val="3FA695"/>
                </a:gs>
                <a:gs pos="100000">
                  <a:schemeClr val="bg1"/>
                </a:gs>
                <a:gs pos="7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8416C8F5-BCFB-4B2D-B0DD-EEE4C44AFC0A}"/>
              </a:ext>
            </a:extLst>
          </p:cNvPr>
          <p:cNvSpPr txBox="1"/>
          <p:nvPr/>
        </p:nvSpPr>
        <p:spPr>
          <a:xfrm>
            <a:off x="10066422" y="5951621"/>
            <a:ext cx="1902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Insert</a:t>
            </a:r>
            <a:r>
              <a:rPr lang="nl-BE" sz="1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nl-BE" sz="1400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your</a:t>
            </a:r>
            <a:r>
              <a:rPr lang="nl-BE" sz="1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logo here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6E69EF7-7848-49A5-AD04-E4678D3CF1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018" y="1190713"/>
            <a:ext cx="1621539" cy="109728"/>
          </a:xfrm>
          <a:prstGeom prst="rect">
            <a:avLst/>
          </a:prstGeom>
        </p:spPr>
      </p:pic>
      <p:pic>
        <p:nvPicPr>
          <p:cNvPr id="11" name="Bild 2">
            <a:extLst>
              <a:ext uri="{FF2B5EF4-FFF2-40B4-BE49-F238E27FC236}">
                <a16:creationId xmlns:a16="http://schemas.microsoft.com/office/drawing/2014/main" id="{E034B0B8-6BA9-479A-845C-6A75D10808D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9"/>
          <a:stretch>
            <a:fillRect/>
          </a:stretch>
        </p:blipFill>
        <p:spPr bwMode="auto">
          <a:xfrm>
            <a:off x="5126119" y="5701553"/>
            <a:ext cx="7065882" cy="114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48DAE96-5531-4C73-9800-E87C66BE56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2668"/>
            <a:ext cx="7483876" cy="13553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481522-4AA5-4175-9043-8DCC50E22F24}"/>
              </a:ext>
            </a:extLst>
          </p:cNvPr>
          <p:cNvSpPr/>
          <p:nvPr/>
        </p:nvSpPr>
        <p:spPr>
          <a:xfrm>
            <a:off x="838843" y="2785923"/>
            <a:ext cx="9444200" cy="7888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9494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77F3C8-98D8-4A17-8A36-EA2729FA1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260" y="257992"/>
            <a:ext cx="8790925" cy="879475"/>
          </a:xfrm>
        </p:spPr>
        <p:txBody>
          <a:bodyPr anchor="ctr" anchorCtr="0">
            <a:normAutofit/>
          </a:bodyPr>
          <a:lstStyle/>
          <a:p>
            <a:pPr algn="l"/>
            <a:r>
              <a:rPr lang="en-GB" sz="3000" dirty="0">
                <a:solidFill>
                  <a:srgbClr val="3FA6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A toolkit for sustainable freight transport</a:t>
            </a:r>
            <a:endParaRPr lang="nl-BE" sz="3000" dirty="0">
              <a:solidFill>
                <a:srgbClr val="3FA6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6DA218-D09F-438C-A2F8-007518C0D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5260" y="1612294"/>
            <a:ext cx="5468293" cy="3749819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GB" sz="2000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UNCTAD SFT Framework is a web-based step-by-step methodology that helps in planning, designing, developing, and implementing adequate strategies that promote sustainable freight transport systems.</a:t>
            </a:r>
          </a:p>
          <a:p>
            <a:pPr algn="l">
              <a:lnSpc>
                <a:spcPct val="100000"/>
              </a:lnSpc>
            </a:pPr>
            <a:r>
              <a:rPr lang="en-GB" sz="2000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Framework is applicable within and across modes of transport and to different stakeholders (public and private) and in various geographical areas (national, regional, corridor, rural/urban, etc.)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3446408-D2AC-4A39-B04B-19239BB99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53" y="65555"/>
            <a:ext cx="1819275" cy="71073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B7066EE-6083-49B3-AA4D-3C7AFB067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185" y="807369"/>
            <a:ext cx="2182372" cy="249588"/>
          </a:xfrm>
          <a:prstGeom prst="rect">
            <a:avLst/>
          </a:prstGeom>
        </p:spPr>
      </p:pic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28D91FFA-1B0F-465A-B5CD-44A759B08D3A}"/>
              </a:ext>
            </a:extLst>
          </p:cNvPr>
          <p:cNvCxnSpPr>
            <a:cxnSpLocks/>
          </p:cNvCxnSpPr>
          <p:nvPr/>
        </p:nvCxnSpPr>
        <p:spPr>
          <a:xfrm>
            <a:off x="1182756" y="1137467"/>
            <a:ext cx="8756374" cy="0"/>
          </a:xfrm>
          <a:prstGeom prst="line">
            <a:avLst/>
          </a:prstGeom>
          <a:ln w="15875" cap="rnd">
            <a:gradFill>
              <a:gsLst>
                <a:gs pos="0">
                  <a:srgbClr val="3FA695"/>
                </a:gs>
                <a:gs pos="100000">
                  <a:schemeClr val="bg1"/>
                </a:gs>
                <a:gs pos="7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047F7013-651E-4AE3-8A43-322A32B2E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600" y="5842800"/>
            <a:ext cx="2115495" cy="85351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D2F7714-58A6-4C8A-80F9-86F0B0B1A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018" y="1190713"/>
            <a:ext cx="1621539" cy="109728"/>
          </a:xfrm>
          <a:prstGeom prst="rect">
            <a:avLst/>
          </a:prstGeom>
        </p:spPr>
      </p:pic>
      <p:pic>
        <p:nvPicPr>
          <p:cNvPr id="10" name="Bild 2">
            <a:extLst>
              <a:ext uri="{FF2B5EF4-FFF2-40B4-BE49-F238E27FC236}">
                <a16:creationId xmlns:a16="http://schemas.microsoft.com/office/drawing/2014/main" id="{2C4D4CFF-E3E5-4FE5-9DC2-9A50E36C20A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9"/>
          <a:stretch>
            <a:fillRect/>
          </a:stretch>
        </p:blipFill>
        <p:spPr bwMode="auto">
          <a:xfrm>
            <a:off x="5126119" y="5701553"/>
            <a:ext cx="7065882" cy="114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9D3A379-19FD-467E-9104-6102D3BA76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2668"/>
            <a:ext cx="7483876" cy="13553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B3D91E-B3F1-4A43-914B-5938CA5880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1789" y="1606334"/>
            <a:ext cx="5080332" cy="381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308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7CAADB3-92D8-4C4E-B9CE-0582EE82F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29" y="5841880"/>
            <a:ext cx="2111207" cy="8517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377F3C8-98D8-4A17-8A36-EA2729FA1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260" y="257992"/>
            <a:ext cx="7969835" cy="879475"/>
          </a:xfrm>
        </p:spPr>
        <p:txBody>
          <a:bodyPr anchor="ctr" anchorCtr="0">
            <a:normAutofit/>
          </a:bodyPr>
          <a:lstStyle/>
          <a:p>
            <a:pPr algn="l"/>
            <a:r>
              <a:rPr lang="nl-BE" sz="3000" dirty="0">
                <a:solidFill>
                  <a:srgbClr val="3FA6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thoughts by way of introduction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6DA218-D09F-438C-A2F8-007518C0D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5260" y="1661624"/>
            <a:ext cx="10235957" cy="3656100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>
              <a:lnSpc>
                <a:spcPct val="200000"/>
              </a:lnSpc>
            </a:pPr>
            <a:r>
              <a:rPr lang="nl-BE" sz="2800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Technological progress will never be as slow as today</a:t>
            </a:r>
          </a:p>
          <a:p>
            <a:pPr algn="l">
              <a:lnSpc>
                <a:spcPct val="200000"/>
              </a:lnSpc>
            </a:pPr>
            <a:r>
              <a:rPr lang="nl-BE" sz="2800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A toolkit for sustainable freight transport</a:t>
            </a:r>
          </a:p>
          <a:p>
            <a:pPr algn="l">
              <a:lnSpc>
                <a:spcPct val="200000"/>
              </a:lnSpc>
            </a:pPr>
            <a:r>
              <a:rPr lang="nl-BE" sz="2800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The need to better internalize externalities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3446408-D2AC-4A39-B04B-19239BB99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53" y="65555"/>
            <a:ext cx="1819275" cy="71073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B7066EE-6083-49B3-AA4D-3C7AFB067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185" y="807369"/>
            <a:ext cx="2182372" cy="249588"/>
          </a:xfrm>
          <a:prstGeom prst="rect">
            <a:avLst/>
          </a:prstGeom>
        </p:spPr>
      </p:pic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28D91FFA-1B0F-465A-B5CD-44A759B08D3A}"/>
              </a:ext>
            </a:extLst>
          </p:cNvPr>
          <p:cNvCxnSpPr>
            <a:cxnSpLocks/>
          </p:cNvCxnSpPr>
          <p:nvPr/>
        </p:nvCxnSpPr>
        <p:spPr>
          <a:xfrm>
            <a:off x="1182756" y="1137467"/>
            <a:ext cx="8756374" cy="0"/>
          </a:xfrm>
          <a:prstGeom prst="line">
            <a:avLst/>
          </a:prstGeom>
          <a:ln w="15875" cap="rnd">
            <a:gradFill>
              <a:gsLst>
                <a:gs pos="0">
                  <a:srgbClr val="3FA695"/>
                </a:gs>
                <a:gs pos="100000">
                  <a:schemeClr val="bg1"/>
                </a:gs>
                <a:gs pos="7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8416C8F5-BCFB-4B2D-B0DD-EEE4C44AFC0A}"/>
              </a:ext>
            </a:extLst>
          </p:cNvPr>
          <p:cNvSpPr txBox="1"/>
          <p:nvPr/>
        </p:nvSpPr>
        <p:spPr>
          <a:xfrm>
            <a:off x="10066422" y="5951621"/>
            <a:ext cx="1902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Insert</a:t>
            </a:r>
            <a:r>
              <a:rPr lang="nl-BE" sz="1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nl-BE" sz="1400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your</a:t>
            </a:r>
            <a:r>
              <a:rPr lang="nl-BE" sz="1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logo here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6E69EF7-7848-49A5-AD04-E4678D3CF1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018" y="1190713"/>
            <a:ext cx="1621539" cy="109728"/>
          </a:xfrm>
          <a:prstGeom prst="rect">
            <a:avLst/>
          </a:prstGeom>
        </p:spPr>
      </p:pic>
      <p:pic>
        <p:nvPicPr>
          <p:cNvPr id="11" name="Bild 2">
            <a:extLst>
              <a:ext uri="{FF2B5EF4-FFF2-40B4-BE49-F238E27FC236}">
                <a16:creationId xmlns:a16="http://schemas.microsoft.com/office/drawing/2014/main" id="{E034B0B8-6BA9-479A-845C-6A75D10808D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9"/>
          <a:stretch>
            <a:fillRect/>
          </a:stretch>
        </p:blipFill>
        <p:spPr bwMode="auto">
          <a:xfrm>
            <a:off x="5126119" y="5701553"/>
            <a:ext cx="7065882" cy="114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48DAE96-5531-4C73-9800-E87C66BE56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2668"/>
            <a:ext cx="7483876" cy="13553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481522-4AA5-4175-9043-8DCC50E22F24}"/>
              </a:ext>
            </a:extLst>
          </p:cNvPr>
          <p:cNvSpPr/>
          <p:nvPr/>
        </p:nvSpPr>
        <p:spPr>
          <a:xfrm>
            <a:off x="838843" y="3825824"/>
            <a:ext cx="9444200" cy="7888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8297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5543F0-D656-4458-950A-FB727E9AC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46" y="1589039"/>
            <a:ext cx="6706275" cy="38321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377F3C8-98D8-4A17-8A36-EA2729FA1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260" y="257992"/>
            <a:ext cx="8790925" cy="879475"/>
          </a:xfrm>
        </p:spPr>
        <p:txBody>
          <a:bodyPr anchor="ctr" anchorCtr="0">
            <a:normAutofit/>
          </a:bodyPr>
          <a:lstStyle/>
          <a:p>
            <a:pPr algn="l"/>
            <a:r>
              <a:rPr lang="en-GB" sz="3000" dirty="0">
                <a:solidFill>
                  <a:srgbClr val="3FA6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The need to better internalize externalities</a:t>
            </a:r>
            <a:endParaRPr lang="nl-BE" sz="3000" dirty="0">
              <a:solidFill>
                <a:srgbClr val="3FA6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6DA218-D09F-438C-A2F8-007518C0D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5261" y="1612294"/>
            <a:ext cx="4290586" cy="3749819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GB" sz="2000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important initiatives already exist, shipping needs to play a larger role in addressing global warming and contribute to mitigating the carbon emissions that are causing climate change. </a:t>
            </a:r>
          </a:p>
          <a:p>
            <a:pPr algn="l">
              <a:lnSpc>
                <a:spcPct val="100000"/>
              </a:lnSpc>
            </a:pPr>
            <a:r>
              <a:rPr lang="en-GB" sz="2000" dirty="0">
                <a:solidFill>
                  <a:srgbClr val="0C7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Shipping emits far less carbon dioxide (CO2) per ton-mile than any other mode of transport, but then due to its sheer volume it also produces many ton-miles. 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3446408-D2AC-4A39-B04B-19239BB99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53" y="65555"/>
            <a:ext cx="1819275" cy="71073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B7066EE-6083-49B3-AA4D-3C7AFB067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185" y="807369"/>
            <a:ext cx="2182372" cy="249588"/>
          </a:xfrm>
          <a:prstGeom prst="rect">
            <a:avLst/>
          </a:prstGeom>
        </p:spPr>
      </p:pic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28D91FFA-1B0F-465A-B5CD-44A759B08D3A}"/>
              </a:ext>
            </a:extLst>
          </p:cNvPr>
          <p:cNvCxnSpPr>
            <a:cxnSpLocks/>
          </p:cNvCxnSpPr>
          <p:nvPr/>
        </p:nvCxnSpPr>
        <p:spPr>
          <a:xfrm>
            <a:off x="1182756" y="1137467"/>
            <a:ext cx="8756374" cy="0"/>
          </a:xfrm>
          <a:prstGeom prst="line">
            <a:avLst/>
          </a:prstGeom>
          <a:ln w="15875" cap="rnd">
            <a:gradFill>
              <a:gsLst>
                <a:gs pos="0">
                  <a:srgbClr val="3FA695"/>
                </a:gs>
                <a:gs pos="100000">
                  <a:schemeClr val="bg1"/>
                </a:gs>
                <a:gs pos="7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047F7013-651E-4AE3-8A43-322A32B2E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9600" y="5842800"/>
            <a:ext cx="2115495" cy="85351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D2F7714-58A6-4C8A-80F9-86F0B0B1A6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018" y="1190713"/>
            <a:ext cx="1621539" cy="109728"/>
          </a:xfrm>
          <a:prstGeom prst="rect">
            <a:avLst/>
          </a:prstGeom>
        </p:spPr>
      </p:pic>
      <p:pic>
        <p:nvPicPr>
          <p:cNvPr id="10" name="Bild 2">
            <a:extLst>
              <a:ext uri="{FF2B5EF4-FFF2-40B4-BE49-F238E27FC236}">
                <a16:creationId xmlns:a16="http://schemas.microsoft.com/office/drawing/2014/main" id="{2C4D4CFF-E3E5-4FE5-9DC2-9A50E36C20A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9"/>
          <a:stretch>
            <a:fillRect/>
          </a:stretch>
        </p:blipFill>
        <p:spPr bwMode="auto">
          <a:xfrm>
            <a:off x="5126119" y="5701553"/>
            <a:ext cx="7065882" cy="114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9D3A379-19FD-467E-9104-6102D3BA7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2668"/>
            <a:ext cx="7483876" cy="135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684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PSP_sjabloon.pptx" id="{E247F1D3-18B0-4D7B-BE67-7DA9799469A0}" vid="{C22B1CA3-7A1D-486B-8D2B-69F1AB60E41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WPSP_sjabloon</Template>
  <TotalTime>974</TotalTime>
  <Words>446</Words>
  <Application>Microsoft Macintosh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Kantoorthema</vt:lpstr>
      <vt:lpstr>Communities and Innovation:  Working together towards sustainable maritime freight transport </vt:lpstr>
      <vt:lpstr>Three thoughts by way of introduction</vt:lpstr>
      <vt:lpstr>Three thoughts by way of introduction</vt:lpstr>
      <vt:lpstr>1) Technological progress will never be as slow as today</vt:lpstr>
      <vt:lpstr>1) Technological progress will never be as slow as today</vt:lpstr>
      <vt:lpstr>Three thoughts by way of introduction</vt:lpstr>
      <vt:lpstr>2) A toolkit for sustainable freight transport</vt:lpstr>
      <vt:lpstr>Three thoughts by way of introduction</vt:lpstr>
      <vt:lpstr>3) The need to better internalize externalities</vt:lpstr>
      <vt:lpstr>3) The need to better internalize externalities</vt:lpstr>
      <vt:lpstr>Three thoughts by way of introduction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Carla Quanjard</dc:creator>
  <cp:lastModifiedBy>Adonis Michail</cp:lastModifiedBy>
  <cp:revision>55</cp:revision>
  <dcterms:created xsi:type="dcterms:W3CDTF">2018-03-16T09:57:48Z</dcterms:created>
  <dcterms:modified xsi:type="dcterms:W3CDTF">2018-04-30T06:04:12Z</dcterms:modified>
</cp:coreProperties>
</file>